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9" r:id="rId6"/>
    <p:sldId id="271" r:id="rId7"/>
    <p:sldId id="273" r:id="rId8"/>
    <p:sldId id="274" r:id="rId9"/>
    <p:sldId id="291" r:id="rId10"/>
    <p:sldId id="277" r:id="rId11"/>
    <p:sldId id="278" r:id="rId12"/>
    <p:sldId id="280" r:id="rId13"/>
    <p:sldId id="282" r:id="rId14"/>
    <p:sldId id="283" r:id="rId15"/>
    <p:sldId id="285" r:id="rId16"/>
    <p:sldId id="287" r:id="rId17"/>
    <p:sldId id="288" r:id="rId18"/>
    <p:sldId id="290" r:id="rId19"/>
    <p:sldId id="293" r:id="rId20"/>
    <p:sldId id="294" r:id="rId21"/>
    <p:sldId id="296" r:id="rId22"/>
    <p:sldId id="298" r:id="rId23"/>
    <p:sldId id="299" r:id="rId24"/>
    <p:sldId id="305" r:id="rId25"/>
    <p:sldId id="302" r:id="rId26"/>
    <p:sldId id="303" r:id="rId27"/>
    <p:sldId id="306" r:id="rId28"/>
    <p:sldId id="308" r:id="rId29"/>
    <p:sldId id="309" r:id="rId30"/>
    <p:sldId id="310" r:id="rId31"/>
    <p:sldId id="270" r:id="rId3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43F"/>
    <a:srgbClr val="FFCC00"/>
    <a:srgbClr val="99CC00"/>
    <a:srgbClr val="AC5600"/>
    <a:srgbClr val="FF3300"/>
    <a:srgbClr val="3399FF"/>
    <a:srgbClr val="009900"/>
    <a:srgbClr val="993300"/>
    <a:srgbClr val="CC0000"/>
    <a:srgbClr val="BC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8BC17-74A1-4979-8EFC-C1929DA22907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5D46-8F87-4E7E-BD5C-0886F2CE84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875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133C2-0591-40FA-9176-D9FBA9C82A48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D9521-22BC-4EE5-A6BF-E8BA1C734A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30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D9521-22BC-4EE5-A6BF-E8BA1C734A1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35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D86FAD-FE3B-45EE-B723-2FE684F421AA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" b="99387" l="0" r="100000">
                        <a14:foregroundMark x1="12530" y1="59816" x2="12530" y2="59816"/>
                        <a14:foregroundMark x1="9518" y1="45092" x2="9518" y2="45092"/>
                        <a14:foregroundMark x1="6265" y1="26687" x2="6265" y2="26687"/>
                        <a14:foregroundMark x1="6024" y1="15337" x2="6024" y2="15337"/>
                        <a14:foregroundMark x1="20000" y1="81595" x2="20000" y2="81595"/>
                        <a14:foregroundMark x1="26024" y1="89877" x2="26024" y2="89877"/>
                        <a14:foregroundMark x1="6988" y1="57975" x2="6988" y2="57975"/>
                        <a14:foregroundMark x1="20000" y1="12577" x2="20000" y2="12577"/>
                        <a14:foregroundMark x1="20241" y1="29141" x2="20241" y2="29141"/>
                        <a14:foregroundMark x1="29518" y1="21779" x2="29518" y2="21779"/>
                        <a14:foregroundMark x1="29277" y1="4908" x2="29277" y2="4908"/>
                        <a14:foregroundMark x1="29518" y1="14724" x2="29518" y2="14724"/>
                        <a14:foregroundMark x1="34699" y1="14724" x2="34699" y2="14724"/>
                        <a14:foregroundMark x1="39518" y1="14724" x2="39518" y2="14724"/>
                        <a14:foregroundMark x1="40241" y1="26074" x2="40241" y2="26074"/>
                        <a14:foregroundMark x1="34940" y1="33129" x2="34940" y2="33129"/>
                        <a14:foregroundMark x1="44458" y1="19632" x2="44458" y2="19632"/>
                        <a14:foregroundMark x1="50723" y1="20245" x2="50723" y2="20245"/>
                        <a14:foregroundMark x1="50723" y1="33129" x2="50723" y2="33129"/>
                        <a14:foregroundMark x1="56024" y1="19018" x2="56024" y2="19018"/>
                        <a14:foregroundMark x1="62530" y1="17178" x2="62530" y2="17178"/>
                        <a14:foregroundMark x1="67711" y1="20245" x2="67711" y2="20245"/>
                        <a14:foregroundMark x1="62771" y1="26074" x2="62771" y2="26074"/>
                        <a14:foregroundMark x1="72771" y1="25460" x2="72771" y2="25460"/>
                        <a14:foregroundMark x1="77952" y1="16564" x2="77952" y2="16564"/>
                        <a14:foregroundMark x1="83976" y1="24233" x2="83976" y2="24233"/>
                        <a14:foregroundMark x1="87711" y1="15951" x2="87711" y2="15951"/>
                        <a14:foregroundMark x1="83012" y1="8896" x2="83012" y2="8896"/>
                        <a14:foregroundMark x1="93494" y1="22393" x2="93494" y2="22393"/>
                        <a14:foregroundMark x1="97470" y1="18405" x2="97470" y2="18405"/>
                        <a14:foregroundMark x1="96265" y1="34969" x2="96265" y2="34969"/>
                        <a14:foregroundMark x1="95060" y1="43865" x2="95060" y2="43865"/>
                        <a14:foregroundMark x1="96506" y1="3067" x2="96506" y2="3067"/>
                        <a14:foregroundMark x1="78193" y1="59816" x2="78193" y2="59816"/>
                        <a14:foregroundMark x1="83735" y1="61043" x2="83735" y2="61043"/>
                        <a14:foregroundMark x1="83735" y1="47239" x2="83735" y2="47239"/>
                        <a14:foregroundMark x1="66024" y1="61043" x2="66024" y2="61043"/>
                        <a14:foregroundMark x1="55542" y1="58589" x2="55542" y2="5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2" y="6217446"/>
            <a:ext cx="1152176" cy="45191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EAA-57C2-401B-955A-3F4781B37B60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6FAD-FE3B-45EE-B723-2FE684F421A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258EEAA-57C2-401B-955A-3F4781B37B60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DD86FAD-FE3B-45EE-B723-2FE684F421A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1864-78F7-43D4-8524-3F01BE27DE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827851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C6C73-EE84-4609-B522-56F6988CBC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033854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28600"/>
            <a:ext cx="7506416" cy="990600"/>
          </a:xfrm>
        </p:spPr>
        <p:txBody>
          <a:bodyPr/>
          <a:lstStyle>
            <a:lvl1pPr algn="r">
              <a:defRPr b="1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254232" y="1700808"/>
            <a:ext cx="8638248" cy="4896544"/>
          </a:xfrm>
        </p:spPr>
        <p:txBody>
          <a:bodyPr/>
          <a:lstStyle>
            <a:lvl1pPr marL="0" indent="0"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rgbClr val="A7143F"/>
              </a:buCl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" b="99387" l="0" r="100000">
                        <a14:foregroundMark x1="12530" y1="59816" x2="12530" y2="59816"/>
                        <a14:foregroundMark x1="9518" y1="45092" x2="9518" y2="45092"/>
                        <a14:foregroundMark x1="6265" y1="26687" x2="6265" y2="26687"/>
                        <a14:foregroundMark x1="6024" y1="15337" x2="6024" y2="15337"/>
                        <a14:foregroundMark x1="20000" y1="81595" x2="20000" y2="81595"/>
                        <a14:foregroundMark x1="26024" y1="89877" x2="26024" y2="89877"/>
                        <a14:foregroundMark x1="6988" y1="57975" x2="6988" y2="57975"/>
                        <a14:foregroundMark x1="20000" y1="12577" x2="20000" y2="12577"/>
                        <a14:foregroundMark x1="20241" y1="29141" x2="20241" y2="29141"/>
                        <a14:foregroundMark x1="29518" y1="21779" x2="29518" y2="21779"/>
                        <a14:foregroundMark x1="29277" y1="4908" x2="29277" y2="4908"/>
                        <a14:foregroundMark x1="29518" y1="14724" x2="29518" y2="14724"/>
                        <a14:foregroundMark x1="34699" y1="14724" x2="34699" y2="14724"/>
                        <a14:foregroundMark x1="39518" y1="14724" x2="39518" y2="14724"/>
                        <a14:foregroundMark x1="40241" y1="26074" x2="40241" y2="26074"/>
                        <a14:foregroundMark x1="34940" y1="33129" x2="34940" y2="33129"/>
                        <a14:foregroundMark x1="44458" y1="19632" x2="44458" y2="19632"/>
                        <a14:foregroundMark x1="50723" y1="20245" x2="50723" y2="20245"/>
                        <a14:foregroundMark x1="50723" y1="33129" x2="50723" y2="33129"/>
                        <a14:foregroundMark x1="56024" y1="19018" x2="56024" y2="19018"/>
                        <a14:foregroundMark x1="62530" y1="17178" x2="62530" y2="17178"/>
                        <a14:foregroundMark x1="67711" y1="20245" x2="67711" y2="20245"/>
                        <a14:foregroundMark x1="62771" y1="26074" x2="62771" y2="26074"/>
                        <a14:foregroundMark x1="72771" y1="25460" x2="72771" y2="25460"/>
                        <a14:foregroundMark x1="77952" y1="16564" x2="77952" y2="16564"/>
                        <a14:foregroundMark x1="83976" y1="24233" x2="83976" y2="24233"/>
                        <a14:foregroundMark x1="87711" y1="15951" x2="87711" y2="15951"/>
                        <a14:foregroundMark x1="83012" y1="8896" x2="83012" y2="8896"/>
                        <a14:foregroundMark x1="93494" y1="22393" x2="93494" y2="22393"/>
                        <a14:foregroundMark x1="97470" y1="18405" x2="97470" y2="18405"/>
                        <a14:foregroundMark x1="96265" y1="34969" x2="96265" y2="34969"/>
                        <a14:foregroundMark x1="95060" y1="43865" x2="95060" y2="43865"/>
                        <a14:foregroundMark x1="96506" y1="3067" x2="96506" y2="3067"/>
                        <a14:foregroundMark x1="78193" y1="59816" x2="78193" y2="59816"/>
                        <a14:foregroundMark x1="83735" y1="61043" x2="83735" y2="61043"/>
                        <a14:foregroundMark x1="83735" y1="47239" x2="83735" y2="47239"/>
                        <a14:foregroundMark x1="66024" y1="61043" x2="66024" y2="61043"/>
                        <a14:foregroundMark x1="55542" y1="58589" x2="55542" y2="58589"/>
                        <a14:backgroundMark x1="9917" y1="60000" x2="9917" y2="60000"/>
                        <a14:backgroundMark x1="37603" y1="22105" x2="37603" y2="22105"/>
                        <a14:backgroundMark x1="47934" y1="18947" x2="47934" y2="18947"/>
                        <a14:backgroundMark x1="47934" y1="31579" x2="47934" y2="31579"/>
                        <a14:backgroundMark x1="65289" y1="18947" x2="65289" y2="18947"/>
                        <a14:backgroundMark x1="65289" y1="30526" x2="65289" y2="30526"/>
                        <a14:backgroundMark x1="75620" y1="73684" x2="75620" y2="7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2" y="260648"/>
            <a:ext cx="1005400" cy="394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 userDrawn="1"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EAA-57C2-401B-955A-3F4781B37B60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" b="99387" l="0" r="100000">
                        <a14:foregroundMark x1="12530" y1="59816" x2="12530" y2="59816"/>
                        <a14:foregroundMark x1="9518" y1="45092" x2="9518" y2="45092"/>
                        <a14:foregroundMark x1="6265" y1="26687" x2="6265" y2="26687"/>
                        <a14:foregroundMark x1="6024" y1="15337" x2="6024" y2="15337"/>
                        <a14:foregroundMark x1="20000" y1="81595" x2="20000" y2="81595"/>
                        <a14:foregroundMark x1="26024" y1="89877" x2="26024" y2="89877"/>
                        <a14:foregroundMark x1="6988" y1="57975" x2="6988" y2="57975"/>
                        <a14:foregroundMark x1="20000" y1="12577" x2="20000" y2="12577"/>
                        <a14:foregroundMark x1="20241" y1="29141" x2="20241" y2="29141"/>
                        <a14:foregroundMark x1="29518" y1="21779" x2="29518" y2="21779"/>
                        <a14:foregroundMark x1="29277" y1="4908" x2="29277" y2="4908"/>
                        <a14:foregroundMark x1="29518" y1="14724" x2="29518" y2="14724"/>
                        <a14:foregroundMark x1="34699" y1="14724" x2="34699" y2="14724"/>
                        <a14:foregroundMark x1="39518" y1="14724" x2="39518" y2="14724"/>
                        <a14:foregroundMark x1="40241" y1="26074" x2="40241" y2="26074"/>
                        <a14:foregroundMark x1="34940" y1="33129" x2="34940" y2="33129"/>
                        <a14:foregroundMark x1="44458" y1="19632" x2="44458" y2="19632"/>
                        <a14:foregroundMark x1="50723" y1="20245" x2="50723" y2="20245"/>
                        <a14:foregroundMark x1="50723" y1="33129" x2="50723" y2="33129"/>
                        <a14:foregroundMark x1="56024" y1="19018" x2="56024" y2="19018"/>
                        <a14:foregroundMark x1="62530" y1="17178" x2="62530" y2="17178"/>
                        <a14:foregroundMark x1="67711" y1="20245" x2="67711" y2="20245"/>
                        <a14:foregroundMark x1="62771" y1="26074" x2="62771" y2="26074"/>
                        <a14:foregroundMark x1="72771" y1="25460" x2="72771" y2="25460"/>
                        <a14:foregroundMark x1="77952" y1="16564" x2="77952" y2="16564"/>
                        <a14:foregroundMark x1="83976" y1="24233" x2="83976" y2="24233"/>
                        <a14:foregroundMark x1="87711" y1="15951" x2="87711" y2="15951"/>
                        <a14:foregroundMark x1="83012" y1="8896" x2="83012" y2="8896"/>
                        <a14:foregroundMark x1="93494" y1="22393" x2="93494" y2="22393"/>
                        <a14:foregroundMark x1="97470" y1="18405" x2="97470" y2="18405"/>
                        <a14:foregroundMark x1="96265" y1="34969" x2="96265" y2="34969"/>
                        <a14:foregroundMark x1="95060" y1="43865" x2="95060" y2="43865"/>
                        <a14:foregroundMark x1="96506" y1="3067" x2="96506" y2="3067"/>
                        <a14:foregroundMark x1="78193" y1="59816" x2="78193" y2="59816"/>
                        <a14:foregroundMark x1="83735" y1="61043" x2="83735" y2="61043"/>
                        <a14:foregroundMark x1="83735" y1="47239" x2="83735" y2="47239"/>
                        <a14:foregroundMark x1="66024" y1="61043" x2="66024" y2="61043"/>
                        <a14:foregroundMark x1="55542" y1="58589" x2="55542" y2="5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0" y="1916832"/>
            <a:ext cx="1005400" cy="3943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="1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179512" y="1589566"/>
            <a:ext cx="4316288" cy="500778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44008" y="1589566"/>
            <a:ext cx="4320480" cy="500778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bg2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" b="99387" l="0" r="100000">
                        <a14:foregroundMark x1="12530" y1="59816" x2="12530" y2="59816"/>
                        <a14:foregroundMark x1="9518" y1="45092" x2="9518" y2="45092"/>
                        <a14:foregroundMark x1="6265" y1="26687" x2="6265" y2="26687"/>
                        <a14:foregroundMark x1="6024" y1="15337" x2="6024" y2="15337"/>
                        <a14:foregroundMark x1="20000" y1="81595" x2="20000" y2="81595"/>
                        <a14:foregroundMark x1="26024" y1="89877" x2="26024" y2="89877"/>
                        <a14:foregroundMark x1="6988" y1="57975" x2="6988" y2="57975"/>
                        <a14:foregroundMark x1="20000" y1="12577" x2="20000" y2="12577"/>
                        <a14:foregroundMark x1="20241" y1="29141" x2="20241" y2="29141"/>
                        <a14:foregroundMark x1="29518" y1="21779" x2="29518" y2="21779"/>
                        <a14:foregroundMark x1="29277" y1="4908" x2="29277" y2="4908"/>
                        <a14:foregroundMark x1="29518" y1="14724" x2="29518" y2="14724"/>
                        <a14:foregroundMark x1="34699" y1="14724" x2="34699" y2="14724"/>
                        <a14:foregroundMark x1="39518" y1="14724" x2="39518" y2="14724"/>
                        <a14:foregroundMark x1="40241" y1="26074" x2="40241" y2="26074"/>
                        <a14:foregroundMark x1="34940" y1="33129" x2="34940" y2="33129"/>
                        <a14:foregroundMark x1="44458" y1="19632" x2="44458" y2="19632"/>
                        <a14:foregroundMark x1="50723" y1="20245" x2="50723" y2="20245"/>
                        <a14:foregroundMark x1="50723" y1="33129" x2="50723" y2="33129"/>
                        <a14:foregroundMark x1="56024" y1="19018" x2="56024" y2="19018"/>
                        <a14:foregroundMark x1="62530" y1="17178" x2="62530" y2="17178"/>
                        <a14:foregroundMark x1="67711" y1="20245" x2="67711" y2="20245"/>
                        <a14:foregroundMark x1="62771" y1="26074" x2="62771" y2="26074"/>
                        <a14:foregroundMark x1="72771" y1="25460" x2="72771" y2="25460"/>
                        <a14:foregroundMark x1="77952" y1="16564" x2="77952" y2="16564"/>
                        <a14:foregroundMark x1="83976" y1="24233" x2="83976" y2="24233"/>
                        <a14:foregroundMark x1="87711" y1="15951" x2="87711" y2="15951"/>
                        <a14:foregroundMark x1="83012" y1="8896" x2="83012" y2="8896"/>
                        <a14:foregroundMark x1="93494" y1="22393" x2="93494" y2="22393"/>
                        <a14:foregroundMark x1="97470" y1="18405" x2="97470" y2="18405"/>
                        <a14:foregroundMark x1="96265" y1="34969" x2="96265" y2="34969"/>
                        <a14:foregroundMark x1="95060" y1="43865" x2="95060" y2="43865"/>
                        <a14:foregroundMark x1="96506" y1="3067" x2="96506" y2="3067"/>
                        <a14:foregroundMark x1="78193" y1="59816" x2="78193" y2="59816"/>
                        <a14:foregroundMark x1="83735" y1="61043" x2="83735" y2="61043"/>
                        <a14:foregroundMark x1="83735" y1="47239" x2="83735" y2="47239"/>
                        <a14:foregroundMark x1="66024" y1="61043" x2="66024" y2="61043"/>
                        <a14:foregroundMark x1="55542" y1="58589" x2="55542" y2="5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2" y="260648"/>
            <a:ext cx="1005400" cy="394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58EEAA-57C2-401B-955A-3F4781B37B60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DD86FAD-FE3B-45EE-B723-2FE684F421A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EAA-57C2-401B-955A-3F4781B37B60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D86FAD-FE3B-45EE-B723-2FE684F421A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EAA-57C2-401B-955A-3F4781B37B60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D86FAD-FE3B-45EE-B723-2FE684F421A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EAA-57C2-401B-955A-3F4781B37B60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D86FAD-FE3B-45EE-B723-2FE684F421A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258EEAA-57C2-401B-955A-3F4781B37B60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DD86FAD-FE3B-45EE-B723-2FE684F421A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58EEAA-57C2-401B-955A-3F4781B37B60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D86FAD-FE3B-45EE-B723-2FE684F421A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ISK\OSTATNI\Fotky\FOTO BUDOVA\FOTO_BUDOVA_Beibl\P4240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b="1"/>
          <a:stretch/>
        </p:blipFill>
        <p:spPr bwMode="auto">
          <a:xfrm>
            <a:off x="0" y="0"/>
            <a:ext cx="9144000" cy="59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3768" y="6165304"/>
            <a:ext cx="6584032" cy="57053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cs-CZ" dirty="0"/>
              <a:t>O</a:t>
            </a:r>
            <a:r>
              <a:rPr lang="cs-CZ" dirty="0" smtClean="0"/>
              <a:t>dbor </a:t>
            </a:r>
            <a:r>
              <a:rPr lang="cs-CZ" dirty="0" smtClean="0"/>
              <a:t>regionálního rozvoje a evropských projektů</a:t>
            </a:r>
            <a:endParaRPr lang="cs-CZ" dirty="0"/>
          </a:p>
        </p:txBody>
      </p:sp>
      <p:pic>
        <p:nvPicPr>
          <p:cNvPr id="8" name="Picture 2" descr="D:\DISK\OSTATNI\Fotky\FOTO BUDOVA\FOTO_BUDOVA_Beibl\P4240007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1" b="36167"/>
          <a:stretch/>
        </p:blipFill>
        <p:spPr bwMode="auto">
          <a:xfrm>
            <a:off x="0" y="1447801"/>
            <a:ext cx="9144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5536" y="1916832"/>
            <a:ext cx="787747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800" b="1" dirty="0" smtClean="0">
                <a:solidFill>
                  <a:srgbClr val="A7143F"/>
                </a:solidFill>
              </a:rPr>
              <a:t>CENTRA ODBORNÉHO VZDĚLÁVÁNÍ </a:t>
            </a:r>
          </a:p>
          <a:p>
            <a:r>
              <a:rPr lang="cs-CZ" sz="3800" b="1" dirty="0" smtClean="0">
                <a:solidFill>
                  <a:srgbClr val="A7143F"/>
                </a:solidFill>
              </a:rPr>
              <a:t>LIBERECKÉHO KRAJE</a:t>
            </a:r>
            <a:endParaRPr lang="cs-CZ" sz="3800" b="1" dirty="0">
              <a:solidFill>
                <a:srgbClr val="A714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 Uměleckoprůmyslové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altLang="cs-CZ" b="1" dirty="0"/>
              <a:t>Aktivity </a:t>
            </a:r>
            <a:r>
              <a:rPr lang="cs-CZ" altLang="cs-CZ" b="1" dirty="0" smtClean="0"/>
              <a:t>projektu</a:t>
            </a:r>
          </a:p>
          <a:p>
            <a:r>
              <a:rPr lang="cs-CZ" altLang="cs-CZ" sz="2800" dirty="0"/>
              <a:t>Stavební úpravy v budově Havlíčkova č.p. 56 a č.p. 57 – navýšení a modernizace kapacit odborné výuky</a:t>
            </a:r>
          </a:p>
          <a:p>
            <a:pPr lvl="1"/>
            <a:r>
              <a:rPr lang="cs-CZ" altLang="cs-CZ" sz="2400" dirty="0"/>
              <a:t>Dispoziční změny a změny účelovosti výukových prostor, opravy a výměny povrchů, rozvodů, doplnění otvorů a osvětlení, výšková, prostorová a směrová změna komunikačních koridorů a doplnění výtahu</a:t>
            </a:r>
          </a:p>
          <a:p>
            <a:r>
              <a:rPr lang="cs-CZ" altLang="cs-CZ" sz="2800" dirty="0"/>
              <a:t>Vybavení zrekonstruovaných prostor:</a:t>
            </a:r>
          </a:p>
          <a:p>
            <a:pPr lvl="1"/>
            <a:r>
              <a:rPr lang="cs-CZ" altLang="cs-CZ" sz="2400" dirty="0"/>
              <a:t>Nástroje (nářadí)	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IT</a:t>
            </a:r>
          </a:p>
          <a:p>
            <a:pPr lvl="1"/>
            <a:r>
              <a:rPr lang="cs-CZ" altLang="cs-CZ" sz="2400" dirty="0"/>
              <a:t>Dílenské vybavení	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Brusírna	</a:t>
            </a:r>
          </a:p>
          <a:p>
            <a:pPr lvl="1"/>
            <a:r>
              <a:rPr lang="cs-CZ" altLang="cs-CZ" sz="2400" dirty="0"/>
              <a:t>Strojní zařízení	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Pece</a:t>
            </a:r>
          </a:p>
          <a:p>
            <a:pPr lvl="1"/>
            <a:r>
              <a:rPr lang="cs-CZ" altLang="cs-CZ" sz="2400" dirty="0"/>
              <a:t>Nábytek		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Fotoateliér</a:t>
            </a:r>
          </a:p>
          <a:p>
            <a:pPr lvl="1"/>
            <a:r>
              <a:rPr lang="cs-CZ" altLang="cs-CZ" sz="2400" dirty="0"/>
              <a:t>Hutní vybavení	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Měřící </a:t>
            </a:r>
            <a:r>
              <a:rPr lang="cs-CZ" altLang="cs-CZ" sz="2400" dirty="0" smtClean="0"/>
              <a:t>přístroje</a:t>
            </a:r>
            <a:endParaRPr lang="cs-CZ" altLang="cs-CZ" sz="3600" dirty="0"/>
          </a:p>
        </p:txBody>
      </p:sp>
    </p:spTree>
    <p:extLst>
      <p:ext uri="{BB962C8B-B14F-4D97-AF65-F5344CB8AC3E}">
        <p14:creationId xmlns:p14="http://schemas.microsoft.com/office/powerpoint/2010/main" val="7714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 Uměleckoprůmyslové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Následující postup:</a:t>
            </a:r>
          </a:p>
          <a:p>
            <a:pPr lvl="1"/>
            <a:r>
              <a:rPr lang="cs-CZ" altLang="cs-CZ" sz="2200" dirty="0" smtClean="0"/>
              <a:t>Příprava VZ na:</a:t>
            </a:r>
            <a:endParaRPr lang="cs-CZ" altLang="cs-CZ" sz="2200" dirty="0"/>
          </a:p>
          <a:p>
            <a:pPr lvl="2"/>
            <a:r>
              <a:rPr lang="cs-CZ" altLang="cs-CZ" sz="2200" dirty="0" smtClean="0"/>
              <a:t>stavební </a:t>
            </a:r>
            <a:r>
              <a:rPr lang="cs-CZ" altLang="cs-CZ" sz="2200" dirty="0"/>
              <a:t>práce </a:t>
            </a:r>
          </a:p>
          <a:p>
            <a:pPr lvl="2"/>
            <a:r>
              <a:rPr lang="cs-CZ" altLang="cs-CZ" sz="2200" dirty="0"/>
              <a:t>TDI, BOZP</a:t>
            </a:r>
          </a:p>
          <a:p>
            <a:pPr lvl="2"/>
            <a:r>
              <a:rPr lang="cs-CZ" altLang="cs-CZ" sz="2200" dirty="0"/>
              <a:t>vybavení</a:t>
            </a:r>
          </a:p>
          <a:p>
            <a:endParaRPr lang="cs-CZ" altLang="cs-CZ" sz="2600" dirty="0" smtClean="0">
              <a:solidFill>
                <a:schemeClr val="tx1"/>
              </a:solidFill>
            </a:endParaRPr>
          </a:p>
          <a:p>
            <a:r>
              <a:rPr lang="cs-CZ" altLang="cs-CZ" sz="2600" dirty="0" smtClean="0">
                <a:solidFill>
                  <a:schemeClr val="tx1"/>
                </a:solidFill>
              </a:rPr>
              <a:t>Délka </a:t>
            </a:r>
            <a:r>
              <a:rPr lang="cs-CZ" altLang="cs-CZ" sz="2600" dirty="0">
                <a:solidFill>
                  <a:schemeClr val="tx1"/>
                </a:solidFill>
              </a:rPr>
              <a:t>realizace stavby: </a:t>
            </a:r>
            <a:r>
              <a:rPr lang="cs-CZ" altLang="cs-CZ" sz="2600" dirty="0" smtClean="0">
                <a:solidFill>
                  <a:schemeClr val="tx1"/>
                </a:solidFill>
              </a:rPr>
              <a:t>cca 10 měsíců</a:t>
            </a:r>
            <a:endParaRPr lang="cs-CZ" altLang="cs-CZ" sz="2600" dirty="0">
              <a:solidFill>
                <a:schemeClr val="tx1"/>
              </a:solidFill>
            </a:endParaRPr>
          </a:p>
          <a:p>
            <a:r>
              <a:rPr lang="cs-CZ" altLang="cs-CZ" sz="2600" dirty="0">
                <a:solidFill>
                  <a:schemeClr val="tx1"/>
                </a:solidFill>
              </a:rPr>
              <a:t>Ukončení stavebních prací: </a:t>
            </a:r>
            <a:r>
              <a:rPr lang="cs-CZ" altLang="cs-CZ" sz="2600" dirty="0" smtClean="0">
                <a:solidFill>
                  <a:schemeClr val="tx1"/>
                </a:solidFill>
              </a:rPr>
              <a:t>11-12/2018 – </a:t>
            </a:r>
            <a:r>
              <a:rPr lang="cs-CZ" altLang="cs-CZ" sz="2600" dirty="0" smtClean="0">
                <a:solidFill>
                  <a:srgbClr val="FF0000"/>
                </a:solidFill>
              </a:rPr>
              <a:t>vzhledem ke lhůtám spojeným s VZ a min. dobou trvání prací je termín dokončení projektu ohrožen, v době do 31.12.2018 je nutné dokončit i dodávku vybavení</a:t>
            </a:r>
            <a:endParaRPr lang="cs-CZ" alt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07" y="2132856"/>
            <a:ext cx="3245693" cy="241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2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cov</a:t>
            </a:r>
            <a:r>
              <a:rPr lang="cs-CZ" dirty="0" smtClean="0"/>
              <a:t> technické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sz="2800" b="1" dirty="0"/>
              <a:t>Obchodní akademie, Hotelová škola a Střední odborná škola, Turnov, Zborovská 519, příspěvková </a:t>
            </a:r>
            <a:r>
              <a:rPr lang="cs-CZ" altLang="cs-CZ" sz="2800" b="1" dirty="0" smtClean="0"/>
              <a:t>organizace </a:t>
            </a:r>
          </a:p>
          <a:p>
            <a:r>
              <a:rPr lang="cs-CZ" altLang="cs-CZ" b="1" dirty="0"/>
              <a:t>Místo realizace projektu: Alešova 1723, Turnov</a:t>
            </a:r>
          </a:p>
          <a:p>
            <a:r>
              <a:rPr lang="cs-CZ" altLang="cs-CZ" dirty="0"/>
              <a:t>Celkové výdaje projektu: 57,7 mil. Kč </a:t>
            </a:r>
          </a:p>
          <a:p>
            <a:pPr lvl="1"/>
            <a:r>
              <a:rPr lang="cs-CZ" altLang="cs-CZ" dirty="0"/>
              <a:t>Způsobilé výdaje: 52,1 mil. Kč </a:t>
            </a:r>
          </a:p>
          <a:p>
            <a:pPr lvl="2"/>
            <a:r>
              <a:rPr lang="cs-CZ" altLang="cs-CZ" dirty="0"/>
              <a:t>Stavební práce - způsobilé: 29,7 mil. Kč (celkem 34,2 mil. Kč)</a:t>
            </a:r>
          </a:p>
          <a:p>
            <a:pPr lvl="2"/>
            <a:r>
              <a:rPr lang="cs-CZ" altLang="cs-CZ" dirty="0"/>
              <a:t>Vybavení: 21,9 mil. Kč</a:t>
            </a:r>
          </a:p>
          <a:p>
            <a:pPr lvl="2"/>
            <a:r>
              <a:rPr lang="cs-CZ" altLang="cs-CZ" dirty="0"/>
              <a:t>TDI, BOZP: 0,5 mil. Kč</a:t>
            </a:r>
          </a:p>
          <a:p>
            <a:pPr lvl="1"/>
            <a:r>
              <a:rPr lang="cs-CZ" altLang="cs-CZ" dirty="0"/>
              <a:t>Nezpůsobilé výdaje: 5,6 mil. Kč </a:t>
            </a:r>
            <a:r>
              <a:rPr lang="cs-CZ" altLang="cs-CZ" sz="2000" dirty="0"/>
              <a:t>(možné snížení – dle výsledku zadávacího řízení na zhotovitele stavby či dodavatele vybavení)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7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cov</a:t>
            </a:r>
            <a:r>
              <a:rPr lang="cs-CZ" dirty="0"/>
              <a:t> technické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altLang="cs-CZ" b="1" dirty="0"/>
              <a:t>Aktivity </a:t>
            </a:r>
            <a:r>
              <a:rPr lang="cs-CZ" altLang="cs-CZ" b="1" dirty="0" smtClean="0"/>
              <a:t>projektu</a:t>
            </a:r>
          </a:p>
          <a:p>
            <a:r>
              <a:rPr lang="cs-CZ" altLang="cs-CZ" sz="2800" dirty="0"/>
              <a:t>Rekonstrukce stávajících prostor bývalé kotelny na učebny pro odbornou výuku žáků technických oborů a potřebné zázemí</a:t>
            </a:r>
          </a:p>
          <a:p>
            <a:r>
              <a:rPr lang="cs-CZ" altLang="cs-CZ" sz="2800" dirty="0"/>
              <a:t>Vybavení nově vybudovaných prostor</a:t>
            </a:r>
          </a:p>
          <a:p>
            <a:pPr lvl="1"/>
            <a:r>
              <a:rPr lang="cs-CZ" altLang="cs-CZ" sz="2400" dirty="0"/>
              <a:t>Dílenské vybavení</a:t>
            </a:r>
          </a:p>
          <a:p>
            <a:pPr lvl="1"/>
            <a:r>
              <a:rPr lang="cs-CZ" altLang="cs-CZ" sz="2400" dirty="0"/>
              <a:t>Strojní zařízení</a:t>
            </a:r>
          </a:p>
          <a:p>
            <a:pPr lvl="1"/>
            <a:r>
              <a:rPr lang="cs-CZ" altLang="cs-CZ" sz="2400" dirty="0"/>
              <a:t>IT</a:t>
            </a:r>
          </a:p>
          <a:p>
            <a:pPr lvl="1"/>
            <a:r>
              <a:rPr lang="cs-CZ" altLang="cs-CZ" sz="2400" dirty="0"/>
              <a:t>CNC stroje</a:t>
            </a:r>
          </a:p>
          <a:p>
            <a:pPr lvl="1"/>
            <a:r>
              <a:rPr lang="cs-CZ" altLang="cs-CZ" sz="2400" dirty="0"/>
              <a:t>3D měřící stroje</a:t>
            </a:r>
          </a:p>
          <a:p>
            <a:pPr lvl="1"/>
            <a:r>
              <a:rPr lang="cs-CZ" altLang="cs-CZ" sz="2400" dirty="0"/>
              <a:t>3D tiskárny</a:t>
            </a:r>
          </a:p>
          <a:p>
            <a:pPr lvl="1"/>
            <a:r>
              <a:rPr lang="cs-CZ" altLang="cs-CZ" sz="2400" dirty="0"/>
              <a:t>Robotický </a:t>
            </a:r>
            <a:r>
              <a:rPr lang="cs-CZ" altLang="cs-CZ" sz="2400" dirty="0" smtClean="0"/>
              <a:t>modul</a:t>
            </a:r>
            <a:endParaRPr lang="cs-CZ" alt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83006"/>
            <a:ext cx="3991991" cy="29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cov</a:t>
            </a:r>
            <a:r>
              <a:rPr lang="cs-CZ" dirty="0"/>
              <a:t> technické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b="1" dirty="0"/>
              <a:t>Následující postup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dirty="0" smtClean="0"/>
              <a:t>Ukončena VZ </a:t>
            </a:r>
            <a:r>
              <a:rPr lang="cs-CZ" altLang="cs-CZ" dirty="0"/>
              <a:t>na:</a:t>
            </a:r>
          </a:p>
          <a:p>
            <a:pPr lvl="2"/>
            <a:r>
              <a:rPr lang="cs-CZ" altLang="cs-CZ" sz="2400" dirty="0" smtClean="0"/>
              <a:t>TDI</a:t>
            </a:r>
            <a:r>
              <a:rPr lang="cs-CZ" altLang="cs-CZ" sz="2400" dirty="0"/>
              <a:t>, BOZP</a:t>
            </a:r>
          </a:p>
          <a:p>
            <a:pPr lvl="1"/>
            <a:r>
              <a:rPr lang="cs-CZ" altLang="cs-CZ" sz="2700" dirty="0" smtClean="0"/>
              <a:t>Probíhá VZ na:</a:t>
            </a:r>
          </a:p>
          <a:p>
            <a:pPr lvl="2"/>
            <a:r>
              <a:rPr lang="cs-CZ" altLang="cs-CZ" sz="2400" dirty="0"/>
              <a:t>s</a:t>
            </a:r>
            <a:r>
              <a:rPr lang="cs-CZ" altLang="cs-CZ" sz="2400" dirty="0" smtClean="0"/>
              <a:t>tavební práce</a:t>
            </a:r>
          </a:p>
          <a:p>
            <a:pPr lvl="2"/>
            <a:r>
              <a:rPr lang="cs-CZ" altLang="cs-CZ" sz="2400" dirty="0" smtClean="0"/>
              <a:t>3D měřící stroje</a:t>
            </a:r>
          </a:p>
          <a:p>
            <a:pPr lvl="1"/>
            <a:r>
              <a:rPr lang="cs-CZ" altLang="cs-CZ" sz="2700" dirty="0" smtClean="0"/>
              <a:t>Příprava VZ na:</a:t>
            </a:r>
          </a:p>
          <a:p>
            <a:pPr lvl="2"/>
            <a:r>
              <a:rPr lang="cs-CZ" altLang="cs-CZ" sz="2400" dirty="0" smtClean="0"/>
              <a:t>další vybavení</a:t>
            </a:r>
          </a:p>
          <a:p>
            <a:pPr lvl="2"/>
            <a:endParaRPr lang="cs-CZ" altLang="cs-CZ" sz="2400" dirty="0"/>
          </a:p>
          <a:p>
            <a:pPr lvl="2"/>
            <a:endParaRPr lang="cs-CZ" altLang="cs-CZ" sz="2400" dirty="0"/>
          </a:p>
          <a:p>
            <a:pPr lvl="1"/>
            <a:r>
              <a:rPr lang="cs-CZ" altLang="cs-CZ" dirty="0"/>
              <a:t>Délka realizace stavby </a:t>
            </a:r>
            <a:r>
              <a:rPr lang="cs-CZ" altLang="cs-CZ" dirty="0" smtClean="0"/>
              <a:t>9 měsíců </a:t>
            </a:r>
            <a:endParaRPr lang="cs-CZ" altLang="cs-CZ" dirty="0"/>
          </a:p>
          <a:p>
            <a:pPr lvl="1"/>
            <a:r>
              <a:rPr lang="cs-CZ" altLang="cs-CZ" dirty="0"/>
              <a:t>Ukončení stavebních prací: 10/2018</a:t>
            </a:r>
          </a:p>
          <a:p>
            <a:pPr lvl="1"/>
            <a:r>
              <a:rPr lang="cs-CZ" altLang="cs-CZ" dirty="0"/>
              <a:t>Instalace zařízení a vybavení 11/12 </a:t>
            </a:r>
            <a:r>
              <a:rPr lang="cs-CZ" altLang="cs-CZ" dirty="0" smtClean="0"/>
              <a:t>2018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10799"/>
            <a:ext cx="4248472" cy="31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COV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sz="2800" b="1" dirty="0"/>
              <a:t>Střední odborná škola a Střední odborné učiliště, Česká Lípa, 28. října 2707, příspěvková organizace</a:t>
            </a:r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dirty="0"/>
              <a:t>Celkové výdaje projektu: 82,6 mil. Kč</a:t>
            </a:r>
          </a:p>
          <a:p>
            <a:pPr lvl="1"/>
            <a:r>
              <a:rPr lang="cs-CZ" altLang="cs-CZ" dirty="0"/>
              <a:t>Způsobilé výdaje: 77,6 mil. Kč</a:t>
            </a:r>
          </a:p>
          <a:p>
            <a:pPr lvl="2"/>
            <a:r>
              <a:rPr lang="cs-CZ" altLang="cs-CZ" dirty="0"/>
              <a:t>Stavební práce - způsobilé: 57,4 mil. Kč </a:t>
            </a:r>
          </a:p>
          <a:p>
            <a:pPr lvl="2"/>
            <a:r>
              <a:rPr lang="cs-CZ" altLang="cs-CZ" dirty="0"/>
              <a:t>Vybavení: 19,4 mil. Kč</a:t>
            </a:r>
          </a:p>
          <a:p>
            <a:pPr lvl="2"/>
            <a:r>
              <a:rPr lang="cs-CZ" altLang="cs-CZ" dirty="0"/>
              <a:t>TDI, BOZP: 0,8 mil. Kč</a:t>
            </a:r>
          </a:p>
          <a:p>
            <a:pPr lvl="1"/>
            <a:r>
              <a:rPr lang="cs-CZ" altLang="cs-CZ" dirty="0"/>
              <a:t>Nezpůsobilé výdaje: 5,0 mil. Kč </a:t>
            </a:r>
            <a:r>
              <a:rPr lang="cs-CZ" altLang="cs-CZ" sz="2400" dirty="0"/>
              <a:t>(možné snížení – dle výsledku zadávacího řízení na zhotovitele stavby</a:t>
            </a:r>
            <a:r>
              <a:rPr lang="cs-CZ" altLang="cs-CZ" sz="2400" dirty="0" smtClean="0"/>
              <a:t>)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050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COV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b="1" dirty="0"/>
              <a:t>Aktivity </a:t>
            </a:r>
            <a:r>
              <a:rPr lang="cs-CZ" altLang="cs-CZ" b="1" dirty="0" smtClean="0"/>
              <a:t>projektu</a:t>
            </a:r>
          </a:p>
          <a:p>
            <a:r>
              <a:rPr lang="cs-CZ" altLang="cs-CZ" sz="2400" dirty="0"/>
              <a:t>Stavební úpravy a rekonstrukce prostor ve stávajících budovách areálu školy, výstavba garáží pro zemědělskou techniku, skladovací haly a vybudování zpevněné plochy</a:t>
            </a:r>
          </a:p>
          <a:p>
            <a:r>
              <a:rPr lang="cs-CZ" altLang="cs-CZ" sz="2400" dirty="0"/>
              <a:t>Vybavení nově zrekonstruovaných a vybudovaných prostor</a:t>
            </a:r>
          </a:p>
          <a:p>
            <a:pPr lvl="1"/>
            <a:r>
              <a:rPr lang="cs-CZ" altLang="cs-CZ" sz="2000" dirty="0"/>
              <a:t>Strojní zařízení</a:t>
            </a:r>
          </a:p>
          <a:p>
            <a:pPr lvl="1"/>
            <a:r>
              <a:rPr lang="cs-CZ" altLang="cs-CZ" sz="2000" dirty="0"/>
              <a:t>Nábytek</a:t>
            </a:r>
          </a:p>
          <a:p>
            <a:pPr lvl="1"/>
            <a:r>
              <a:rPr lang="cs-CZ" altLang="cs-CZ" sz="2000" dirty="0"/>
              <a:t>IT</a:t>
            </a:r>
          </a:p>
          <a:p>
            <a:pPr lvl="1"/>
            <a:r>
              <a:rPr lang="cs-CZ" altLang="cs-CZ" sz="2000" dirty="0" err="1"/>
              <a:t>Gastro</a:t>
            </a:r>
            <a:r>
              <a:rPr lang="cs-CZ" altLang="cs-CZ" sz="2000" dirty="0"/>
              <a:t> vybavení</a:t>
            </a:r>
          </a:p>
          <a:p>
            <a:pPr lvl="1"/>
            <a:r>
              <a:rPr lang="cs-CZ" altLang="cs-CZ" sz="2000" dirty="0"/>
              <a:t>Zařízení laboratoře</a:t>
            </a:r>
          </a:p>
          <a:p>
            <a:pPr lvl="1"/>
            <a:r>
              <a:rPr lang="cs-CZ" altLang="cs-CZ" sz="2000" dirty="0"/>
              <a:t>Interaktivní výukový panel</a:t>
            </a:r>
          </a:p>
          <a:p>
            <a:pPr lvl="1"/>
            <a:r>
              <a:rPr lang="cs-CZ" altLang="cs-CZ" sz="2000" dirty="0"/>
              <a:t>Zemědělská techniky</a:t>
            </a:r>
          </a:p>
          <a:p>
            <a:pPr lvl="1"/>
            <a:r>
              <a:rPr lang="cs-CZ" altLang="cs-CZ" sz="2000" dirty="0"/>
              <a:t>Vybavení jazykových </a:t>
            </a:r>
            <a:r>
              <a:rPr lang="cs-CZ" altLang="cs-CZ" sz="2000" dirty="0" smtClean="0"/>
              <a:t>učeben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2975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COV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4232" y="1484784"/>
            <a:ext cx="8638248" cy="511256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cs-CZ" altLang="cs-CZ" sz="1600" b="1" dirty="0" smtClean="0"/>
              <a:t>objekty, které se týkají projektu</a:t>
            </a:r>
          </a:p>
          <a:p>
            <a:r>
              <a:rPr lang="cs-CZ" altLang="cs-CZ" b="1" dirty="0" smtClean="0"/>
              <a:t>Následující </a:t>
            </a:r>
            <a:r>
              <a:rPr lang="cs-CZ" altLang="cs-CZ" b="1" dirty="0"/>
              <a:t>postup:</a:t>
            </a:r>
          </a:p>
          <a:p>
            <a:pPr lvl="1"/>
            <a:r>
              <a:rPr lang="cs-CZ" altLang="cs-CZ" dirty="0" smtClean="0"/>
              <a:t>Ukončena VZ </a:t>
            </a:r>
            <a:r>
              <a:rPr lang="cs-CZ" altLang="cs-CZ" dirty="0"/>
              <a:t>na:</a:t>
            </a:r>
          </a:p>
          <a:p>
            <a:pPr lvl="2"/>
            <a:r>
              <a:rPr lang="cs-CZ" altLang="cs-CZ" sz="2400" dirty="0"/>
              <a:t>stavební práce </a:t>
            </a:r>
            <a:endParaRPr lang="cs-CZ" altLang="cs-CZ" sz="2400" dirty="0" smtClean="0"/>
          </a:p>
          <a:p>
            <a:pPr marL="685800" lvl="2" indent="0">
              <a:buNone/>
            </a:pPr>
            <a:r>
              <a:rPr lang="cs-CZ" altLang="cs-CZ" sz="2400" dirty="0" smtClean="0"/>
              <a:t>   předáno staveniště</a:t>
            </a:r>
            <a:endParaRPr lang="cs-CZ" altLang="cs-CZ" sz="2400" dirty="0"/>
          </a:p>
          <a:p>
            <a:pPr lvl="2"/>
            <a:r>
              <a:rPr lang="cs-CZ" altLang="cs-CZ" sz="2400" dirty="0"/>
              <a:t>TDI, BOZP</a:t>
            </a:r>
          </a:p>
          <a:p>
            <a:pPr lvl="1"/>
            <a:r>
              <a:rPr lang="cs-CZ" altLang="cs-CZ" sz="2700" dirty="0" smtClean="0"/>
              <a:t>Příprava VZ na:</a:t>
            </a:r>
          </a:p>
          <a:p>
            <a:pPr lvl="2"/>
            <a:r>
              <a:rPr lang="cs-CZ" altLang="cs-CZ" sz="2400" dirty="0" smtClean="0"/>
              <a:t>vybavení</a:t>
            </a:r>
          </a:p>
          <a:p>
            <a:pPr lvl="2"/>
            <a:endParaRPr lang="cs-CZ" altLang="cs-CZ" sz="2400" dirty="0"/>
          </a:p>
          <a:p>
            <a:pPr lvl="2"/>
            <a:endParaRPr lang="cs-CZ" altLang="cs-CZ" sz="2400" dirty="0" smtClean="0"/>
          </a:p>
          <a:p>
            <a:pPr lvl="2"/>
            <a:endParaRPr lang="cs-CZ" altLang="cs-CZ" sz="2400" dirty="0"/>
          </a:p>
          <a:p>
            <a:pPr lvl="1"/>
            <a:r>
              <a:rPr lang="cs-CZ" altLang="cs-CZ" dirty="0"/>
              <a:t>Délka realizace stavby 9</a:t>
            </a:r>
            <a:r>
              <a:rPr lang="cs-CZ" altLang="cs-CZ" dirty="0" smtClean="0"/>
              <a:t> </a:t>
            </a:r>
            <a:r>
              <a:rPr lang="cs-CZ" altLang="cs-CZ" dirty="0"/>
              <a:t>měsíců </a:t>
            </a:r>
          </a:p>
          <a:p>
            <a:pPr lvl="1"/>
            <a:r>
              <a:rPr lang="cs-CZ" altLang="cs-CZ" dirty="0"/>
              <a:t>Ukončení stavebních prací: 10/2018</a:t>
            </a:r>
          </a:p>
          <a:p>
            <a:pPr lvl="1"/>
            <a:r>
              <a:rPr lang="cs-CZ" altLang="cs-CZ" dirty="0"/>
              <a:t>Instalace zařízení a vybavení 11/12 </a:t>
            </a:r>
            <a:r>
              <a:rPr lang="cs-CZ" altLang="cs-CZ" dirty="0" smtClean="0"/>
              <a:t>2018</a:t>
            </a:r>
            <a:endParaRPr lang="cs-CZ" alt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5652120" cy="32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5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COV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sz="2800" b="1" dirty="0"/>
              <a:t>Střední škola hospodářská a lesnická, Frýdlant, Bělíkova 1387, příspěvková </a:t>
            </a:r>
            <a:r>
              <a:rPr lang="cs-CZ" altLang="cs-CZ" sz="2800" b="1" dirty="0" smtClean="0"/>
              <a:t>organizace</a:t>
            </a:r>
          </a:p>
          <a:p>
            <a:r>
              <a:rPr lang="cs-CZ" altLang="cs-CZ" dirty="0"/>
              <a:t>Celkové výdaje projektu: 76,3 mil. Kč</a:t>
            </a:r>
          </a:p>
          <a:p>
            <a:pPr lvl="1"/>
            <a:r>
              <a:rPr lang="cs-CZ" altLang="cs-CZ" dirty="0"/>
              <a:t>Způsobilé výdaje: </a:t>
            </a:r>
            <a:r>
              <a:rPr lang="cs-CZ" altLang="cs-CZ" dirty="0" smtClean="0"/>
              <a:t>70,8 </a:t>
            </a:r>
            <a:r>
              <a:rPr lang="cs-CZ" altLang="cs-CZ" dirty="0"/>
              <a:t>mil. Kč</a:t>
            </a:r>
          </a:p>
          <a:p>
            <a:pPr lvl="2"/>
            <a:r>
              <a:rPr lang="cs-CZ" altLang="cs-CZ" dirty="0"/>
              <a:t>Stavební práce – způsobilé: 50,4 mil. Kč </a:t>
            </a:r>
            <a:r>
              <a:rPr lang="cs-CZ" altLang="cs-CZ" dirty="0" smtClean="0"/>
              <a:t>(celkem 54,2 mil. Kč)</a:t>
            </a:r>
          </a:p>
          <a:p>
            <a:pPr lvl="2"/>
            <a:r>
              <a:rPr lang="cs-CZ" altLang="cs-CZ" dirty="0" smtClean="0"/>
              <a:t>Vybavení: 19,7 mil. Kč</a:t>
            </a:r>
          </a:p>
          <a:p>
            <a:pPr lvl="2"/>
            <a:r>
              <a:rPr lang="cs-CZ" altLang="cs-CZ" dirty="0" smtClean="0"/>
              <a:t>TDI</a:t>
            </a:r>
            <a:r>
              <a:rPr lang="cs-CZ" altLang="cs-CZ" dirty="0"/>
              <a:t>, BOZP: 0,7 mil. Kč</a:t>
            </a:r>
          </a:p>
          <a:p>
            <a:pPr lvl="1"/>
            <a:r>
              <a:rPr lang="cs-CZ" altLang="cs-CZ" dirty="0"/>
              <a:t>Nezpůsobilé výdaje: 5,5 mil. Kč </a:t>
            </a:r>
            <a:r>
              <a:rPr lang="cs-CZ" altLang="cs-CZ" sz="2400" dirty="0"/>
              <a:t>(možné snížení – dle výsledku zadávacího řízení na zhotovitele stavby či dodavatele vybavení</a:t>
            </a:r>
            <a:r>
              <a:rPr lang="cs-CZ" altLang="cs-CZ" sz="2400" dirty="0" smtClean="0"/>
              <a:t>)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9869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COV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4232" y="1700808"/>
            <a:ext cx="8782264" cy="4896544"/>
          </a:xfrm>
        </p:spPr>
        <p:txBody>
          <a:bodyPr>
            <a:normAutofit fontScale="92500"/>
          </a:bodyPr>
          <a:lstStyle/>
          <a:p>
            <a:r>
              <a:rPr lang="cs-CZ" altLang="cs-CZ" b="1" dirty="0"/>
              <a:t>Aktivity </a:t>
            </a:r>
            <a:r>
              <a:rPr lang="cs-CZ" altLang="cs-CZ" b="1" dirty="0" smtClean="0"/>
              <a:t>projektu</a:t>
            </a:r>
          </a:p>
          <a:p>
            <a:r>
              <a:rPr lang="cs-CZ" altLang="cs-CZ" sz="2800" dirty="0"/>
              <a:t>Výstavba dvoupodlažní budovy pro odborné dílny, vybudování zpevněné odstavné plochy pro zemědělskou techniku</a:t>
            </a:r>
          </a:p>
          <a:p>
            <a:r>
              <a:rPr lang="cs-CZ" altLang="cs-CZ" sz="2800" dirty="0"/>
              <a:t>Vybavení nově vybudovaných prostor včetně nákupu zemědělské techniky</a:t>
            </a:r>
          </a:p>
          <a:p>
            <a:pPr lvl="1"/>
            <a:r>
              <a:rPr lang="cs-CZ" altLang="cs-CZ" sz="2400" dirty="0"/>
              <a:t>Dílenské vybavení</a:t>
            </a:r>
          </a:p>
          <a:p>
            <a:pPr lvl="1"/>
            <a:r>
              <a:rPr lang="cs-CZ" altLang="cs-CZ" sz="2400" dirty="0"/>
              <a:t>Strojní zařízení</a:t>
            </a:r>
          </a:p>
          <a:p>
            <a:pPr lvl="1"/>
            <a:r>
              <a:rPr lang="cs-CZ" altLang="cs-CZ" sz="2400" dirty="0"/>
              <a:t>Nábytek</a:t>
            </a:r>
          </a:p>
          <a:p>
            <a:pPr lvl="1"/>
            <a:r>
              <a:rPr lang="cs-CZ" altLang="cs-CZ" sz="2400" dirty="0"/>
              <a:t>IT</a:t>
            </a:r>
          </a:p>
          <a:p>
            <a:pPr lvl="1"/>
            <a:r>
              <a:rPr lang="cs-CZ" altLang="cs-CZ" sz="2400" dirty="0"/>
              <a:t>Zemědělská technika</a:t>
            </a:r>
          </a:p>
          <a:p>
            <a:pPr lvl="1"/>
            <a:r>
              <a:rPr lang="cs-CZ" altLang="cs-CZ" sz="2400" dirty="0"/>
              <a:t>Lesnická </a:t>
            </a:r>
            <a:r>
              <a:rPr lang="cs-CZ" altLang="cs-CZ" sz="2400" dirty="0" smtClean="0"/>
              <a:t>technika</a:t>
            </a:r>
            <a:endParaRPr lang="cs-CZ" altLang="cs-CZ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64" y="3717032"/>
            <a:ext cx="464382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6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cs-CZ" altLang="cs-CZ" sz="3200" b="1" dirty="0" smtClean="0">
                <a:solidFill>
                  <a:srgbClr val="A71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Přehled center odborného vzdělávání (</a:t>
            </a:r>
            <a:r>
              <a:rPr lang="cs-CZ" altLang="cs-CZ" sz="3200" b="1" dirty="0" err="1" smtClean="0">
                <a:solidFill>
                  <a:srgbClr val="A71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</a:t>
            </a:r>
            <a:r>
              <a:rPr lang="cs-CZ" altLang="cs-CZ" sz="3200" b="1" dirty="0" smtClean="0">
                <a:solidFill>
                  <a:srgbClr val="A71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altLang="cs-CZ" sz="3200" b="1" dirty="0" smtClean="0">
              <a:solidFill>
                <a:srgbClr val="A714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3134034"/>
              </p:ext>
            </p:extLst>
          </p:nvPr>
        </p:nvGraphicFramePr>
        <p:xfrm>
          <a:off x="467545" y="1700809"/>
          <a:ext cx="8136904" cy="5056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baseline="0" dirty="0">
                          <a:effectLst/>
                        </a:rPr>
                        <a:t>COV</a:t>
                      </a:r>
                      <a:endParaRPr lang="cs-CZ" sz="18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baseline="0" dirty="0">
                          <a:effectLst/>
                        </a:rPr>
                        <a:t>Název projektu</a:t>
                      </a:r>
                      <a:endParaRPr lang="cs-CZ" sz="18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baseline="0" dirty="0">
                          <a:effectLst/>
                        </a:rPr>
                        <a:t>Místo realizace</a:t>
                      </a:r>
                      <a:endParaRPr lang="cs-CZ" sz="18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baseline="0" dirty="0">
                          <a:effectLst/>
                        </a:rPr>
                        <a:t>Automobilového průmyslu</a:t>
                      </a:r>
                      <a:endParaRPr lang="cs-CZ" sz="18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 dirty="0">
                          <a:effectLst/>
                        </a:rPr>
                        <a:t>Centrum odborného vzdělávání Libereckého kraje automobilového průmyslu</a:t>
                      </a:r>
                      <a:endParaRPr lang="cs-CZ" sz="1300" b="0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 dirty="0">
                          <a:effectLst/>
                        </a:rPr>
                        <a:t>Integrovaná střední škola </a:t>
                      </a:r>
                      <a:r>
                        <a:rPr lang="cs-CZ" sz="1300" b="1" i="0" baseline="0" dirty="0">
                          <a:effectLst/>
                        </a:rPr>
                        <a:t>Vysoké nad Jizerou</a:t>
                      </a:r>
                      <a:endParaRPr lang="cs-CZ" sz="13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baseline="0" dirty="0">
                          <a:effectLst/>
                        </a:rPr>
                        <a:t>Strojírenství a elektrotechniky</a:t>
                      </a:r>
                      <a:endParaRPr lang="cs-CZ" sz="18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 dirty="0">
                          <a:effectLst/>
                        </a:rPr>
                        <a:t>Centrum odborného vzdělávání Libereckého kraje strojírenství a elektrotechniky</a:t>
                      </a:r>
                      <a:endParaRPr lang="cs-CZ" sz="1300" b="0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 dirty="0">
                          <a:effectLst/>
                        </a:rPr>
                        <a:t>Střední průmyslová škola strojní a elektrotechnická a Vyšší odborná škola </a:t>
                      </a:r>
                      <a:r>
                        <a:rPr lang="cs-CZ" sz="1300" b="1" i="0" baseline="0" dirty="0">
                          <a:effectLst/>
                        </a:rPr>
                        <a:t>Liberec</a:t>
                      </a:r>
                      <a:endParaRPr lang="cs-CZ" sz="13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baseline="0" dirty="0" smtClean="0">
                          <a:effectLst/>
                        </a:rPr>
                        <a:t>Uměleckoprůmyslové</a:t>
                      </a:r>
                      <a:endParaRPr lang="cs-CZ" sz="18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>
                          <a:effectLst/>
                        </a:rPr>
                        <a:t>Centrum odborného vzdělávání Libereckého kraje uměleckoprůmyslové</a:t>
                      </a:r>
                      <a:endParaRPr lang="cs-CZ" sz="1300" b="0" i="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 dirty="0">
                          <a:effectLst/>
                        </a:rPr>
                        <a:t>Střední uměleckoprůmyslová škola sklářská, </a:t>
                      </a:r>
                      <a:r>
                        <a:rPr lang="cs-CZ" sz="1300" b="1" i="0" baseline="0" dirty="0">
                          <a:effectLst/>
                        </a:rPr>
                        <a:t>Kamenický Šenov</a:t>
                      </a:r>
                      <a:endParaRPr lang="cs-CZ" sz="13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baseline="0" dirty="0">
                          <a:effectLst/>
                        </a:rPr>
                        <a:t>Technické</a:t>
                      </a:r>
                      <a:endParaRPr lang="cs-CZ" sz="18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>
                          <a:effectLst/>
                        </a:rPr>
                        <a:t>Centrum odborného vzdělávání Libereckého kraje technické</a:t>
                      </a:r>
                      <a:endParaRPr lang="cs-CZ" sz="1300" b="0" i="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 dirty="0">
                          <a:effectLst/>
                        </a:rPr>
                        <a:t>Obchodní akademie, Hotelová škola a Střední odborná škola </a:t>
                      </a:r>
                      <a:r>
                        <a:rPr lang="cs-CZ" sz="1300" b="1" i="0" baseline="0" dirty="0">
                          <a:effectLst/>
                        </a:rPr>
                        <a:t>Turnov</a:t>
                      </a:r>
                      <a:endParaRPr lang="cs-CZ" sz="13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baseline="0" dirty="0">
                          <a:effectLst/>
                        </a:rPr>
                        <a:t>Služeb</a:t>
                      </a:r>
                      <a:endParaRPr lang="cs-CZ" sz="18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 dirty="0">
                          <a:effectLst/>
                        </a:rPr>
                        <a:t>Centrum odborného vzdělávání Libereckého kraje služeb</a:t>
                      </a:r>
                      <a:endParaRPr lang="cs-CZ" sz="1300" b="0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 dirty="0">
                          <a:effectLst/>
                        </a:rPr>
                        <a:t>Střední odborná škola a Střední odborné učiliště </a:t>
                      </a:r>
                      <a:r>
                        <a:rPr lang="cs-CZ" sz="1300" b="1" i="0" baseline="0" dirty="0">
                          <a:effectLst/>
                        </a:rPr>
                        <a:t>Česká Lípa</a:t>
                      </a:r>
                      <a:endParaRPr lang="cs-CZ" sz="13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baseline="0" dirty="0">
                          <a:effectLst/>
                        </a:rPr>
                        <a:t>Zemědělství</a:t>
                      </a:r>
                      <a:endParaRPr lang="cs-CZ" sz="18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 dirty="0">
                          <a:effectLst/>
                        </a:rPr>
                        <a:t>Centrum odborného vzdělávání Libereckého kraje pro zemědělství</a:t>
                      </a:r>
                      <a:endParaRPr lang="cs-CZ" sz="1300" b="0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 dirty="0">
                          <a:effectLst/>
                        </a:rPr>
                        <a:t>Střední škola hospodářská a lesnická </a:t>
                      </a:r>
                      <a:r>
                        <a:rPr lang="cs-CZ" sz="1300" b="1" i="0" baseline="0" dirty="0">
                          <a:effectLst/>
                        </a:rPr>
                        <a:t>Frýdlant</a:t>
                      </a:r>
                      <a:endParaRPr lang="cs-CZ" sz="13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baseline="0" dirty="0">
                          <a:effectLst/>
                        </a:rPr>
                        <a:t>Strojírenství a informatiky</a:t>
                      </a:r>
                      <a:endParaRPr lang="cs-CZ" sz="18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 dirty="0">
                          <a:effectLst/>
                        </a:rPr>
                        <a:t>Centrum odborného vzdělávání Libereckého kraje strojírenství a informatiky</a:t>
                      </a:r>
                      <a:endParaRPr lang="cs-CZ" sz="1300" b="0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 dirty="0">
                          <a:effectLst/>
                        </a:rPr>
                        <a:t>Střední průmyslová škola </a:t>
                      </a:r>
                      <a:r>
                        <a:rPr lang="cs-CZ" sz="1300" b="1" i="0" baseline="0" dirty="0">
                          <a:effectLst/>
                        </a:rPr>
                        <a:t>Česká Lípa</a:t>
                      </a:r>
                      <a:endParaRPr lang="cs-CZ" sz="13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baseline="0" dirty="0">
                          <a:effectLst/>
                        </a:rPr>
                        <a:t>Řemesel</a:t>
                      </a:r>
                      <a:endParaRPr lang="cs-CZ" sz="18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>
                          <a:effectLst/>
                        </a:rPr>
                        <a:t>Centrum odborného vzdělávání Libereckého kraje řemesel</a:t>
                      </a:r>
                      <a:endParaRPr lang="cs-CZ" sz="1300" b="0" i="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i="0" baseline="0" dirty="0">
                          <a:effectLst/>
                        </a:rPr>
                        <a:t>Střední škola řemesel a služeb, </a:t>
                      </a:r>
                      <a:r>
                        <a:rPr lang="cs-CZ" sz="1300" b="1" i="0" baseline="0" dirty="0">
                          <a:effectLst/>
                        </a:rPr>
                        <a:t>Jablonec nad Nisou</a:t>
                      </a:r>
                      <a:endParaRPr lang="cs-CZ" sz="13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15" marR="3871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COV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b="1" dirty="0"/>
              <a:t>Následující postup</a:t>
            </a:r>
            <a:r>
              <a:rPr lang="cs-CZ" altLang="cs-CZ" b="1" dirty="0" smtClean="0"/>
              <a:t>:</a:t>
            </a:r>
          </a:p>
          <a:p>
            <a:pPr lvl="1"/>
            <a:r>
              <a:rPr lang="cs-CZ" altLang="cs-CZ" dirty="0" smtClean="0"/>
              <a:t>Ukončena VZ </a:t>
            </a:r>
            <a:r>
              <a:rPr lang="cs-CZ" altLang="cs-CZ" dirty="0"/>
              <a:t>na:</a:t>
            </a:r>
          </a:p>
          <a:p>
            <a:pPr lvl="2"/>
            <a:r>
              <a:rPr lang="cs-CZ" altLang="cs-CZ" sz="2400" dirty="0"/>
              <a:t>stavební práce </a:t>
            </a:r>
            <a:endParaRPr lang="cs-CZ" altLang="cs-CZ" sz="2400" dirty="0" smtClean="0"/>
          </a:p>
          <a:p>
            <a:pPr marL="685800" lvl="2" indent="0">
              <a:buNone/>
            </a:pPr>
            <a:r>
              <a:rPr lang="cs-CZ" altLang="cs-CZ" sz="2400" dirty="0" smtClean="0"/>
              <a:t>   </a:t>
            </a:r>
            <a:r>
              <a:rPr lang="cs-CZ" altLang="cs-CZ" sz="2000" dirty="0" smtClean="0"/>
              <a:t>předáno staveniště</a:t>
            </a:r>
            <a:endParaRPr lang="cs-CZ" altLang="cs-CZ" sz="2000" dirty="0"/>
          </a:p>
          <a:p>
            <a:pPr lvl="2"/>
            <a:r>
              <a:rPr lang="cs-CZ" altLang="cs-CZ" sz="2400" dirty="0"/>
              <a:t>TDI, </a:t>
            </a:r>
            <a:r>
              <a:rPr lang="cs-CZ" altLang="cs-CZ" sz="2400" dirty="0" smtClean="0"/>
              <a:t>BOZP</a:t>
            </a:r>
          </a:p>
          <a:p>
            <a:pPr lvl="1"/>
            <a:r>
              <a:rPr lang="cs-CZ" altLang="cs-CZ" sz="2700" dirty="0" smtClean="0"/>
              <a:t>Příprava VZ na:</a:t>
            </a:r>
            <a:endParaRPr lang="cs-CZ" altLang="cs-CZ" sz="2700" dirty="0"/>
          </a:p>
          <a:p>
            <a:pPr lvl="2"/>
            <a:r>
              <a:rPr lang="cs-CZ" altLang="cs-CZ" sz="2400" dirty="0"/>
              <a:t>vybavení</a:t>
            </a:r>
          </a:p>
          <a:p>
            <a:pPr lvl="1"/>
            <a:r>
              <a:rPr lang="cs-CZ" altLang="cs-CZ" dirty="0"/>
              <a:t>Délka realizace stavby </a:t>
            </a:r>
            <a:r>
              <a:rPr lang="cs-CZ" altLang="cs-CZ" dirty="0" smtClean="0"/>
              <a:t>9 měsíců </a:t>
            </a:r>
            <a:endParaRPr lang="cs-CZ" altLang="cs-CZ" dirty="0"/>
          </a:p>
          <a:p>
            <a:pPr lvl="1"/>
            <a:r>
              <a:rPr lang="cs-CZ" altLang="cs-CZ" dirty="0"/>
              <a:t>Ukončení stavebních prací: 10/2018</a:t>
            </a:r>
          </a:p>
          <a:p>
            <a:pPr lvl="1"/>
            <a:r>
              <a:rPr lang="cs-CZ" altLang="cs-CZ" dirty="0"/>
              <a:t>Instalace zařízení a vybavení 11/12 2018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700808"/>
            <a:ext cx="563982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6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500" dirty="0" smtClean="0"/>
              <a:t>COV Strojírenství </a:t>
            </a:r>
            <a:r>
              <a:rPr lang="cs-CZ" sz="3500" dirty="0"/>
              <a:t>a informatiky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sz="2800" b="1" dirty="0"/>
              <a:t>Střední průmyslová škola, Česká Lípa, Havlíčkova 426, příspěvková </a:t>
            </a:r>
            <a:r>
              <a:rPr lang="cs-CZ" sz="2800" b="1" dirty="0" smtClean="0"/>
              <a:t>organizace</a:t>
            </a:r>
          </a:p>
          <a:p>
            <a:r>
              <a:rPr lang="cs-CZ" altLang="cs-CZ" dirty="0"/>
              <a:t>Celkové výdaje projektu: </a:t>
            </a:r>
            <a:r>
              <a:rPr lang="cs-CZ" altLang="cs-CZ" dirty="0" smtClean="0"/>
              <a:t>66,3 </a:t>
            </a:r>
            <a:r>
              <a:rPr lang="cs-CZ" altLang="cs-CZ" dirty="0"/>
              <a:t>mil. Kč </a:t>
            </a:r>
          </a:p>
          <a:p>
            <a:pPr lvl="1"/>
            <a:r>
              <a:rPr lang="cs-CZ" altLang="cs-CZ" dirty="0"/>
              <a:t>Způsobilé výdaje: </a:t>
            </a:r>
            <a:r>
              <a:rPr lang="cs-CZ" altLang="cs-CZ" dirty="0" smtClean="0"/>
              <a:t>58,8 </a:t>
            </a:r>
            <a:r>
              <a:rPr lang="cs-CZ" altLang="cs-CZ" dirty="0"/>
              <a:t>mil. Kč</a:t>
            </a:r>
          </a:p>
          <a:p>
            <a:pPr lvl="2"/>
            <a:r>
              <a:rPr lang="cs-CZ" altLang="cs-CZ" dirty="0"/>
              <a:t>Stavební práce – způsobilé: </a:t>
            </a:r>
            <a:r>
              <a:rPr lang="cs-CZ" altLang="cs-CZ" dirty="0" smtClean="0"/>
              <a:t>22,2 </a:t>
            </a:r>
            <a:r>
              <a:rPr lang="cs-CZ" altLang="cs-CZ" dirty="0"/>
              <a:t>mil. Kč (celkem 23,7 mil. Kč)</a:t>
            </a:r>
          </a:p>
          <a:p>
            <a:pPr lvl="2"/>
            <a:r>
              <a:rPr lang="cs-CZ" altLang="cs-CZ" dirty="0"/>
              <a:t>Vybavení – způsobilé: 36,0 mil. Kč (celkem 38,8 mil. Kč)</a:t>
            </a:r>
          </a:p>
          <a:p>
            <a:pPr lvl="2"/>
            <a:r>
              <a:rPr lang="cs-CZ" altLang="cs-CZ" dirty="0"/>
              <a:t>TDI, BOZP: 0,6 mil. Kč</a:t>
            </a:r>
          </a:p>
          <a:p>
            <a:pPr lvl="1"/>
            <a:r>
              <a:rPr lang="cs-CZ" altLang="cs-CZ" dirty="0"/>
              <a:t>Nezpůsobilé výdaje: </a:t>
            </a:r>
            <a:r>
              <a:rPr lang="cs-CZ" altLang="cs-CZ" dirty="0" smtClean="0"/>
              <a:t>7,5 </a:t>
            </a:r>
            <a:r>
              <a:rPr lang="cs-CZ" altLang="cs-CZ" dirty="0"/>
              <a:t>mil. Kč </a:t>
            </a:r>
            <a:r>
              <a:rPr lang="cs-CZ" altLang="cs-CZ" sz="2400" dirty="0"/>
              <a:t>(možné snížení dle výsledku zadávacího řízení na zhotovitele stavby či dodavatele vybavení</a:t>
            </a:r>
            <a:r>
              <a:rPr lang="cs-CZ" altLang="cs-CZ" sz="2400" dirty="0" smtClean="0"/>
              <a:t>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19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500" dirty="0" smtClean="0"/>
              <a:t>COV Strojírenství </a:t>
            </a:r>
            <a:r>
              <a:rPr lang="cs-CZ" sz="3500" dirty="0"/>
              <a:t>a informatiky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b="1" dirty="0"/>
              <a:t>Aktivity </a:t>
            </a:r>
            <a:r>
              <a:rPr lang="cs-CZ" altLang="cs-CZ" b="1" dirty="0" smtClean="0"/>
              <a:t>projektu</a:t>
            </a:r>
          </a:p>
          <a:p>
            <a:r>
              <a:rPr lang="cs-CZ" altLang="cs-CZ" dirty="0"/>
              <a:t>Modernizace a částečná rekonstrukce stávajících dílenských prostor</a:t>
            </a:r>
          </a:p>
          <a:p>
            <a:r>
              <a:rPr lang="cs-CZ" altLang="cs-CZ" dirty="0"/>
              <a:t>Modernizace vybavení pro odbornou výuku v oboru strojírenství</a:t>
            </a:r>
          </a:p>
          <a:p>
            <a:pPr lvl="1"/>
            <a:r>
              <a:rPr lang="cs-CZ" altLang="cs-CZ" dirty="0"/>
              <a:t>Dílenské vybavení</a:t>
            </a:r>
          </a:p>
          <a:p>
            <a:pPr lvl="1"/>
            <a:r>
              <a:rPr lang="cs-CZ" altLang="cs-CZ" dirty="0"/>
              <a:t>IT</a:t>
            </a:r>
          </a:p>
          <a:p>
            <a:pPr lvl="1"/>
            <a:r>
              <a:rPr lang="cs-CZ" altLang="cs-CZ" dirty="0" smtClean="0"/>
              <a:t>Technologie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19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500" dirty="0" smtClean="0"/>
              <a:t>COV Strojírenství </a:t>
            </a:r>
            <a:r>
              <a:rPr lang="cs-CZ" sz="3500" dirty="0"/>
              <a:t>a informatiky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b="1" dirty="0"/>
              <a:t>Následující postup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dirty="0"/>
              <a:t>Probíhají VZ na:</a:t>
            </a:r>
          </a:p>
          <a:p>
            <a:pPr lvl="2"/>
            <a:r>
              <a:rPr lang="cs-CZ" altLang="cs-CZ" sz="2400" dirty="0"/>
              <a:t>stavební práce </a:t>
            </a:r>
          </a:p>
          <a:p>
            <a:pPr lvl="2"/>
            <a:r>
              <a:rPr lang="cs-CZ" altLang="cs-CZ" sz="2400" dirty="0"/>
              <a:t>TDI, BOZP</a:t>
            </a:r>
          </a:p>
          <a:p>
            <a:pPr lvl="2"/>
            <a:r>
              <a:rPr lang="cs-CZ" altLang="cs-CZ" sz="2400" dirty="0" smtClean="0"/>
              <a:t>vybavení (stěhování)</a:t>
            </a:r>
          </a:p>
          <a:p>
            <a:pPr lvl="1"/>
            <a:r>
              <a:rPr lang="cs-CZ" altLang="cs-CZ" sz="2700" dirty="0" smtClean="0"/>
              <a:t>Příprava VZ na:</a:t>
            </a:r>
          </a:p>
          <a:p>
            <a:pPr lvl="2"/>
            <a:r>
              <a:rPr lang="cs-CZ" altLang="cs-CZ" sz="2400" dirty="0" smtClean="0"/>
              <a:t>vybavení (nábytek, IT)</a:t>
            </a:r>
            <a:endParaRPr lang="cs-CZ" altLang="cs-CZ" sz="2400" dirty="0"/>
          </a:p>
          <a:p>
            <a:pPr lvl="1"/>
            <a:r>
              <a:rPr lang="cs-CZ" altLang="cs-CZ" dirty="0"/>
              <a:t>Délka realizace stavby </a:t>
            </a:r>
            <a:r>
              <a:rPr lang="cs-CZ" altLang="cs-CZ" dirty="0" smtClean="0"/>
              <a:t>6 </a:t>
            </a:r>
            <a:r>
              <a:rPr lang="cs-CZ" altLang="cs-CZ" dirty="0"/>
              <a:t>měsíců </a:t>
            </a:r>
          </a:p>
          <a:p>
            <a:pPr lvl="1"/>
            <a:r>
              <a:rPr lang="cs-CZ" altLang="cs-CZ" dirty="0"/>
              <a:t>Ukončení stavebních prací: </a:t>
            </a:r>
            <a:r>
              <a:rPr lang="cs-CZ" altLang="cs-CZ" dirty="0" smtClean="0"/>
              <a:t>9/2018</a:t>
            </a:r>
            <a:endParaRPr lang="cs-CZ" altLang="cs-CZ" dirty="0"/>
          </a:p>
          <a:p>
            <a:pPr lvl="1"/>
            <a:r>
              <a:rPr lang="cs-CZ" altLang="cs-CZ" dirty="0"/>
              <a:t>Instalace zařízení a vybavení </a:t>
            </a:r>
            <a:r>
              <a:rPr lang="cs-CZ" altLang="cs-CZ" dirty="0" smtClean="0"/>
              <a:t>10/11 2018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76" y="1628801"/>
            <a:ext cx="3752476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9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COV ŘEMESEL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800" b="1" dirty="0"/>
              <a:t>Střední škola řemesel a služeb, Jablonec nad Nisou, Smetanova 66, příspěvková </a:t>
            </a:r>
            <a:r>
              <a:rPr lang="cs-CZ" altLang="cs-CZ" sz="2800" b="1" dirty="0" smtClean="0"/>
              <a:t>organizace</a:t>
            </a:r>
          </a:p>
          <a:p>
            <a:r>
              <a:rPr lang="cs-CZ" altLang="cs-CZ" sz="2800" dirty="0" smtClean="0"/>
              <a:t>Celkové </a:t>
            </a:r>
            <a:r>
              <a:rPr lang="cs-CZ" altLang="cs-CZ" sz="2800" dirty="0"/>
              <a:t>výdaje projektu </a:t>
            </a:r>
            <a:r>
              <a:rPr lang="cs-CZ" altLang="cs-CZ" sz="2800" b="1" dirty="0"/>
              <a:t>dle žádosti o dotaci</a:t>
            </a:r>
            <a:r>
              <a:rPr lang="cs-CZ" altLang="cs-CZ" sz="2800" dirty="0"/>
              <a:t>: </a:t>
            </a:r>
            <a:r>
              <a:rPr lang="cs-CZ" altLang="cs-CZ" sz="2800" dirty="0" smtClean="0"/>
              <a:t>89,2 </a:t>
            </a:r>
            <a:r>
              <a:rPr lang="cs-CZ" altLang="cs-CZ" sz="2800" dirty="0"/>
              <a:t>mil. Kč</a:t>
            </a:r>
          </a:p>
          <a:p>
            <a:pPr lvl="1"/>
            <a:r>
              <a:rPr lang="cs-CZ" altLang="cs-CZ" dirty="0"/>
              <a:t>Způsobilé výdaje: </a:t>
            </a:r>
            <a:r>
              <a:rPr lang="cs-CZ" altLang="cs-CZ" dirty="0" smtClean="0"/>
              <a:t>78,5 </a:t>
            </a:r>
            <a:r>
              <a:rPr lang="cs-CZ" altLang="cs-CZ" dirty="0"/>
              <a:t>mil. Kč</a:t>
            </a:r>
          </a:p>
          <a:p>
            <a:pPr lvl="2"/>
            <a:r>
              <a:rPr lang="cs-CZ" altLang="cs-CZ" dirty="0"/>
              <a:t>Stavební práce: 59,2 mil. Kč</a:t>
            </a:r>
          </a:p>
          <a:p>
            <a:pPr lvl="2"/>
            <a:r>
              <a:rPr lang="cs-CZ" altLang="cs-CZ" dirty="0"/>
              <a:t>Vybavení: </a:t>
            </a:r>
            <a:r>
              <a:rPr lang="cs-CZ" altLang="cs-CZ" dirty="0" smtClean="0"/>
              <a:t>18,4 </a:t>
            </a:r>
            <a:r>
              <a:rPr lang="cs-CZ" altLang="cs-CZ" dirty="0"/>
              <a:t>mil. Kč</a:t>
            </a:r>
          </a:p>
          <a:p>
            <a:pPr lvl="2"/>
            <a:r>
              <a:rPr lang="cs-CZ" altLang="cs-CZ" dirty="0"/>
              <a:t>TDI, BOZP: 0,9 mil. Kč</a:t>
            </a:r>
          </a:p>
          <a:p>
            <a:pPr lvl="1"/>
            <a:r>
              <a:rPr lang="cs-CZ" altLang="cs-CZ" dirty="0"/>
              <a:t>Nezpůsobilé výdaje: </a:t>
            </a:r>
            <a:r>
              <a:rPr lang="cs-CZ" altLang="cs-CZ" dirty="0" smtClean="0"/>
              <a:t>10,7 </a:t>
            </a:r>
            <a:r>
              <a:rPr lang="cs-CZ" altLang="cs-CZ" dirty="0"/>
              <a:t>mil. Kč </a:t>
            </a:r>
            <a:r>
              <a:rPr lang="cs-CZ" altLang="cs-CZ" sz="2400" dirty="0"/>
              <a:t>(výdaje na přípravu projektu, navýšení oproti žádosti, 4 mil. Kč na vybudování trafostanice – požadavek </a:t>
            </a:r>
            <a:r>
              <a:rPr lang="cs-CZ" altLang="cs-CZ" sz="2400" dirty="0" err="1"/>
              <a:t>ČEZu</a:t>
            </a:r>
            <a:r>
              <a:rPr lang="cs-CZ" altLang="cs-CZ" sz="2400" dirty="0"/>
              <a:t> ze stavebního řízení</a:t>
            </a:r>
            <a:r>
              <a:rPr lang="cs-CZ" altLang="cs-CZ" sz="2400" dirty="0" smtClean="0"/>
              <a:t>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873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COV ŘEMESEL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b="1" dirty="0"/>
              <a:t>Aktivity </a:t>
            </a:r>
            <a:r>
              <a:rPr lang="cs-CZ" altLang="cs-CZ" b="1" dirty="0" smtClean="0"/>
              <a:t>projektu</a:t>
            </a:r>
          </a:p>
          <a:p>
            <a:r>
              <a:rPr lang="cs-CZ" altLang="cs-CZ" sz="2800" dirty="0"/>
              <a:t>Stavební úpravy v budově Podhorská 54, Jablonec nad Nisou </a:t>
            </a:r>
          </a:p>
          <a:p>
            <a:pPr lvl="1"/>
            <a:r>
              <a:rPr lang="cs-CZ" altLang="cs-CZ" sz="2400" dirty="0"/>
              <a:t>Kompletní rekonstrukce 2NP a 3NP, rekonstrukce učeben, úprava strojovny VZT a instalace rekuperační jednotky, 2 licích linek</a:t>
            </a:r>
          </a:p>
          <a:p>
            <a:pPr lvl="1"/>
            <a:r>
              <a:rPr lang="cs-CZ" altLang="cs-CZ" sz="2400" dirty="0"/>
              <a:t>Trafostanice </a:t>
            </a:r>
          </a:p>
          <a:p>
            <a:r>
              <a:rPr lang="cs-CZ" altLang="cs-CZ" sz="2800" b="1" dirty="0"/>
              <a:t>Vybavení zrekonstruovaných </a:t>
            </a:r>
            <a:endParaRPr lang="cs-CZ" altLang="cs-CZ" sz="2800" b="1" dirty="0" smtClean="0"/>
          </a:p>
          <a:p>
            <a:r>
              <a:rPr lang="cs-CZ" altLang="cs-CZ" sz="2800" b="1" dirty="0" smtClean="0"/>
              <a:t>prostor</a:t>
            </a:r>
            <a:r>
              <a:rPr lang="cs-CZ" altLang="cs-CZ" sz="2800" dirty="0"/>
              <a:t>:</a:t>
            </a:r>
          </a:p>
          <a:p>
            <a:pPr lvl="1"/>
            <a:r>
              <a:rPr lang="cs-CZ" altLang="cs-CZ" sz="2400" dirty="0"/>
              <a:t>dílenské vybavení</a:t>
            </a:r>
          </a:p>
          <a:p>
            <a:pPr lvl="1"/>
            <a:r>
              <a:rPr lang="cs-CZ" altLang="cs-CZ" sz="2400" dirty="0"/>
              <a:t>Nábytek</a:t>
            </a:r>
          </a:p>
          <a:p>
            <a:pPr lvl="1"/>
            <a:r>
              <a:rPr lang="cs-CZ" altLang="cs-CZ" sz="2400" dirty="0"/>
              <a:t>IT</a:t>
            </a:r>
          </a:p>
          <a:p>
            <a:pPr lvl="1"/>
            <a:r>
              <a:rPr lang="cs-CZ" altLang="cs-CZ" sz="2400" dirty="0"/>
              <a:t>Technologie</a:t>
            </a:r>
          </a:p>
          <a:p>
            <a:pPr lvl="1"/>
            <a:r>
              <a:rPr lang="cs-CZ" altLang="cs-CZ" sz="2400" dirty="0"/>
              <a:t>Sklářské </a:t>
            </a:r>
            <a:r>
              <a:rPr lang="cs-CZ" altLang="cs-CZ" sz="2400" dirty="0" smtClean="0"/>
              <a:t>vybavení</a:t>
            </a:r>
            <a:endParaRPr lang="cs-CZ" alt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13931"/>
            <a:ext cx="35575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5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COV ŘEMESEL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2800" b="1" dirty="0"/>
              <a:t>Následující postup</a:t>
            </a:r>
            <a:r>
              <a:rPr lang="cs-CZ" altLang="cs-CZ" sz="2800" dirty="0"/>
              <a:t>:</a:t>
            </a:r>
            <a:endParaRPr lang="cs-CZ" altLang="cs-CZ" dirty="0"/>
          </a:p>
          <a:p>
            <a:pPr lvl="1"/>
            <a:r>
              <a:rPr lang="cs-CZ" altLang="cs-CZ" dirty="0"/>
              <a:t>Probíhají VZ na:</a:t>
            </a:r>
          </a:p>
          <a:p>
            <a:pPr lvl="2"/>
            <a:r>
              <a:rPr lang="cs-CZ" altLang="cs-CZ" sz="2400" dirty="0"/>
              <a:t>stavební práce </a:t>
            </a:r>
          </a:p>
          <a:p>
            <a:pPr lvl="2"/>
            <a:r>
              <a:rPr lang="cs-CZ" altLang="cs-CZ" sz="2400" dirty="0"/>
              <a:t>TDI, BOZP</a:t>
            </a:r>
          </a:p>
          <a:p>
            <a:pPr lvl="1"/>
            <a:r>
              <a:rPr lang="cs-CZ" altLang="cs-CZ" sz="2700" dirty="0" smtClean="0"/>
              <a:t>Příprava VZ na:</a:t>
            </a:r>
          </a:p>
          <a:p>
            <a:pPr lvl="2"/>
            <a:r>
              <a:rPr lang="cs-CZ" altLang="cs-CZ" sz="2400" dirty="0" smtClean="0"/>
              <a:t>vybavení</a:t>
            </a:r>
            <a:endParaRPr lang="cs-CZ" altLang="cs-CZ" sz="2400" dirty="0"/>
          </a:p>
          <a:p>
            <a:pPr lvl="1"/>
            <a:r>
              <a:rPr lang="cs-CZ" altLang="cs-CZ" dirty="0"/>
              <a:t>Délka realizace stavby </a:t>
            </a:r>
            <a:r>
              <a:rPr lang="cs-CZ" altLang="cs-CZ" dirty="0" smtClean="0"/>
              <a:t>6 měsíců </a:t>
            </a:r>
            <a:endParaRPr lang="cs-CZ" altLang="cs-CZ" dirty="0"/>
          </a:p>
          <a:p>
            <a:pPr lvl="1"/>
            <a:r>
              <a:rPr lang="cs-CZ" altLang="cs-CZ" dirty="0"/>
              <a:t>Ukončení stavebních prací: </a:t>
            </a:r>
            <a:r>
              <a:rPr lang="cs-CZ" altLang="cs-CZ" dirty="0" smtClean="0"/>
              <a:t>10 - 11/2018</a:t>
            </a:r>
            <a:endParaRPr lang="cs-CZ" altLang="cs-CZ" dirty="0"/>
          </a:p>
          <a:p>
            <a:pPr lvl="1"/>
            <a:r>
              <a:rPr lang="cs-CZ" altLang="cs-CZ" dirty="0"/>
              <a:t>Instalace zařízení a vybavení </a:t>
            </a:r>
            <a:r>
              <a:rPr lang="cs-CZ" altLang="cs-CZ" dirty="0" smtClean="0"/>
              <a:t>11-12/12 2018</a:t>
            </a:r>
          </a:p>
        </p:txBody>
      </p:sp>
    </p:spTree>
    <p:extLst>
      <p:ext uri="{BB962C8B-B14F-4D97-AF65-F5344CB8AC3E}">
        <p14:creationId xmlns:p14="http://schemas.microsoft.com/office/powerpoint/2010/main" val="23205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termíny a 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4232" y="2348880"/>
            <a:ext cx="8638248" cy="4248472"/>
          </a:xfrm>
        </p:spPr>
        <p:txBody>
          <a:bodyPr>
            <a:normAutofit/>
          </a:bodyPr>
          <a:lstStyle/>
          <a:p>
            <a:pPr marL="906780" lvl="1"/>
            <a:r>
              <a:rPr lang="cs-CZ" dirty="0"/>
              <a:t>všechny projekty musí být fyzicky dokončeny do 31. 12. 2018</a:t>
            </a:r>
          </a:p>
          <a:p>
            <a:pPr marL="906780" lvl="1"/>
            <a:r>
              <a:rPr lang="cs-CZ" dirty="0"/>
              <a:t>termíny realizace stavby jsou velmi napjaté, včasné dokončení prací je podmíněno okamžitým a rychlým řešením případných problémů</a:t>
            </a:r>
          </a:p>
          <a:p>
            <a:pPr marL="906780" lvl="1"/>
            <a:r>
              <a:rPr lang="cs-CZ" dirty="0"/>
              <a:t>velkým rizikem jsou také dlouhé lhůty pro výběr dodavatelů stavebních prací</a:t>
            </a:r>
          </a:p>
        </p:txBody>
      </p:sp>
    </p:spTree>
    <p:extLst>
      <p:ext uri="{BB962C8B-B14F-4D97-AF65-F5344CB8AC3E}">
        <p14:creationId xmlns:p14="http://schemas.microsoft.com/office/powerpoint/2010/main" val="39658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  http://regionalni-rozvoj.kraj-lbc.cz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1" y="-37703"/>
            <a:ext cx="9152781" cy="602128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55141" y="47667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cs-CZ" altLang="cs-CZ" sz="2800" b="1" dirty="0">
                <a:solidFill>
                  <a:schemeClr val="accent3"/>
                </a:solidFill>
              </a:rPr>
              <a:t>Krajský úřad Libereckého kraje</a:t>
            </a:r>
          </a:p>
          <a:p>
            <a:pPr algn="r">
              <a:spcBef>
                <a:spcPct val="0"/>
              </a:spcBef>
              <a:defRPr/>
            </a:pPr>
            <a:r>
              <a:rPr lang="cs-CZ" altLang="cs-CZ" sz="2800" dirty="0">
                <a:solidFill>
                  <a:schemeClr val="accent3"/>
                </a:solidFill>
              </a:rPr>
              <a:t>Odbor regionálního rozvoje a evropských </a:t>
            </a:r>
            <a:r>
              <a:rPr lang="cs-CZ" altLang="cs-CZ" sz="2800" dirty="0" smtClean="0">
                <a:solidFill>
                  <a:schemeClr val="accent3"/>
                </a:solidFill>
              </a:rPr>
              <a:t>projektů</a:t>
            </a:r>
          </a:p>
        </p:txBody>
      </p:sp>
    </p:spTree>
    <p:extLst>
      <p:ext uri="{BB962C8B-B14F-4D97-AF65-F5344CB8AC3E}">
        <p14:creationId xmlns:p14="http://schemas.microsoft.com/office/powerpoint/2010/main" val="21327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COV Automobilového průmyslu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Integrovaná střední škola, Vysoké nad Jizerou, Dr. Farského 300, příspěvková organizace </a:t>
            </a:r>
            <a:endParaRPr lang="cs-CZ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cs-CZ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altLang="cs-CZ" dirty="0" smtClean="0"/>
              <a:t>Celkové </a:t>
            </a:r>
            <a:r>
              <a:rPr lang="cs-CZ" altLang="cs-CZ" dirty="0"/>
              <a:t>výdaje projektu: 52,1 mil. Kč</a:t>
            </a:r>
          </a:p>
          <a:p>
            <a:pPr lvl="1"/>
            <a:r>
              <a:rPr lang="cs-CZ" altLang="cs-CZ" dirty="0"/>
              <a:t>Způsobilé výdaje: 48,0 mil. Kč</a:t>
            </a:r>
          </a:p>
          <a:p>
            <a:pPr lvl="2"/>
            <a:r>
              <a:rPr lang="cs-CZ" altLang="cs-CZ" dirty="0"/>
              <a:t>Stavební práce: 30,6 mil. Kč</a:t>
            </a:r>
          </a:p>
          <a:p>
            <a:pPr lvl="2"/>
            <a:r>
              <a:rPr lang="cs-CZ" altLang="cs-CZ" dirty="0"/>
              <a:t>Vybavení - způsobilé: 16,9 mil. Kč (celkem 19,5 mil. Kč)</a:t>
            </a:r>
          </a:p>
          <a:p>
            <a:pPr lvl="2"/>
            <a:r>
              <a:rPr lang="cs-CZ" altLang="cs-CZ" dirty="0"/>
              <a:t>TDI, BOZP: 0,5 mil. Kč</a:t>
            </a:r>
          </a:p>
          <a:p>
            <a:pPr lvl="1"/>
            <a:r>
              <a:rPr lang="cs-CZ" altLang="cs-CZ" dirty="0"/>
              <a:t>Nezpůsobilé výdaje: 4,1 mil. Kč </a:t>
            </a:r>
            <a:r>
              <a:rPr lang="cs-CZ" altLang="cs-CZ" sz="2000" dirty="0"/>
              <a:t>(možné snížení dle výsledku zadávacího řízení na dodavatele vybavení, případně zhotovitele stavby)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4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COV Automobilového průmyslu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4232" y="1700808"/>
            <a:ext cx="8889768" cy="4896544"/>
          </a:xfrm>
        </p:spPr>
        <p:txBody>
          <a:bodyPr>
            <a:normAutofit fontScale="92500"/>
          </a:bodyPr>
          <a:lstStyle/>
          <a:p>
            <a:r>
              <a:rPr lang="cs-CZ" altLang="cs-CZ" sz="3500" b="1" dirty="0"/>
              <a:t>Aktivity projektu</a:t>
            </a:r>
            <a:endParaRPr lang="cs-CZ" altLang="cs-CZ" sz="3900" b="1" dirty="0" smtClean="0"/>
          </a:p>
          <a:p>
            <a:r>
              <a:rPr lang="cs-CZ" altLang="cs-CZ" sz="2800" dirty="0" smtClean="0"/>
              <a:t>Výstavba </a:t>
            </a:r>
            <a:r>
              <a:rPr lang="cs-CZ" altLang="cs-CZ" sz="2800" dirty="0"/>
              <a:t>budovy dílen odborného výcviku (4 dílny + 1 učebna)</a:t>
            </a:r>
          </a:p>
          <a:p>
            <a:r>
              <a:rPr lang="cs-CZ" altLang="cs-CZ" sz="2800" dirty="0"/>
              <a:t>Vybavení nově vystavených dílen a učebny + dovybavení 2 stávajících dílen</a:t>
            </a:r>
          </a:p>
          <a:p>
            <a:pPr lvl="1"/>
            <a:r>
              <a:rPr lang="cs-CZ" altLang="cs-CZ" sz="2400" dirty="0"/>
              <a:t>Dílenské vybavení</a:t>
            </a:r>
          </a:p>
          <a:p>
            <a:pPr lvl="1"/>
            <a:r>
              <a:rPr lang="cs-CZ" altLang="cs-CZ" sz="2400" dirty="0"/>
              <a:t>Dílenské vybavení pro jednostopá vozidla</a:t>
            </a:r>
          </a:p>
          <a:p>
            <a:pPr lvl="1"/>
            <a:r>
              <a:rPr lang="cs-CZ" altLang="cs-CZ" sz="2400" dirty="0"/>
              <a:t>Nábytek</a:t>
            </a:r>
          </a:p>
          <a:p>
            <a:pPr lvl="1"/>
            <a:r>
              <a:rPr lang="cs-CZ" altLang="cs-CZ" sz="2400" dirty="0"/>
              <a:t>IT</a:t>
            </a:r>
          </a:p>
          <a:p>
            <a:pPr lvl="1"/>
            <a:r>
              <a:rPr lang="cs-CZ" altLang="cs-CZ" sz="2400" dirty="0"/>
              <a:t>Interaktivní výukový panel</a:t>
            </a:r>
          </a:p>
          <a:p>
            <a:pPr lvl="1"/>
            <a:r>
              <a:rPr lang="cs-CZ" altLang="cs-CZ" sz="2400" dirty="0"/>
              <a:t>Diagnostické zařízení</a:t>
            </a:r>
          </a:p>
          <a:p>
            <a:pPr lvl="1"/>
            <a:r>
              <a:rPr lang="cs-CZ" altLang="cs-CZ" sz="2400" dirty="0"/>
              <a:t>Lesnická </a:t>
            </a:r>
            <a:r>
              <a:rPr lang="cs-CZ" altLang="cs-CZ" sz="2400" dirty="0" smtClean="0"/>
              <a:t>technika</a:t>
            </a:r>
            <a:endParaRPr lang="cs-CZ" altLang="cs-CZ" sz="2400" dirty="0"/>
          </a:p>
        </p:txBody>
      </p:sp>
      <p:pic>
        <p:nvPicPr>
          <p:cNvPr id="4" name="obrázek 5" descr="C:\Users\jan.brandejs\Desktop\Poradenství\IROP ISŠ\Fotky\WP_20161103_09_48_38_P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437112"/>
            <a:ext cx="4105647" cy="216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89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COV Automobilového průmyslu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b="1" dirty="0"/>
              <a:t>Následující postup:</a:t>
            </a:r>
          </a:p>
          <a:p>
            <a:pPr lvl="1"/>
            <a:r>
              <a:rPr lang="cs-CZ" altLang="cs-CZ" dirty="0" smtClean="0"/>
              <a:t>Ukončeny VZ na:</a:t>
            </a:r>
          </a:p>
          <a:p>
            <a:pPr lvl="2"/>
            <a:r>
              <a:rPr lang="cs-CZ" altLang="cs-CZ" sz="2400" dirty="0" smtClean="0"/>
              <a:t>stavební práce </a:t>
            </a:r>
          </a:p>
          <a:p>
            <a:pPr marL="685800" lvl="2" indent="0"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</a:t>
            </a:r>
            <a:r>
              <a:rPr lang="cs-CZ" altLang="cs-CZ" sz="2100" dirty="0" smtClean="0"/>
              <a:t>předáno staveniště</a:t>
            </a:r>
          </a:p>
          <a:p>
            <a:pPr lvl="2"/>
            <a:r>
              <a:rPr lang="cs-CZ" altLang="cs-CZ" sz="2400" dirty="0" smtClean="0"/>
              <a:t>TDI</a:t>
            </a:r>
            <a:r>
              <a:rPr lang="cs-CZ" altLang="cs-CZ" sz="2400" dirty="0"/>
              <a:t>, </a:t>
            </a:r>
            <a:r>
              <a:rPr lang="cs-CZ" altLang="cs-CZ" sz="2400" dirty="0" smtClean="0"/>
              <a:t>BOZP</a:t>
            </a:r>
          </a:p>
          <a:p>
            <a:pPr lvl="1"/>
            <a:r>
              <a:rPr lang="cs-CZ" altLang="cs-CZ" sz="2700" dirty="0" smtClean="0"/>
              <a:t>Příprava VZ na vybavení</a:t>
            </a:r>
          </a:p>
          <a:p>
            <a:pPr lvl="1"/>
            <a:r>
              <a:rPr lang="cs-CZ" altLang="cs-CZ" dirty="0"/>
              <a:t>Délka realizace stavby: 10 měsíců</a:t>
            </a:r>
          </a:p>
          <a:p>
            <a:pPr lvl="1"/>
            <a:r>
              <a:rPr lang="cs-CZ" altLang="cs-CZ" dirty="0"/>
              <a:t>Ukončení </a:t>
            </a:r>
            <a:r>
              <a:rPr lang="cs-CZ" altLang="cs-CZ" dirty="0" smtClean="0"/>
              <a:t>stavebních </a:t>
            </a:r>
            <a:r>
              <a:rPr lang="cs-CZ" altLang="cs-CZ" dirty="0"/>
              <a:t>prací: 10/11 </a:t>
            </a:r>
            <a:r>
              <a:rPr lang="cs-CZ" altLang="cs-CZ" dirty="0" smtClean="0"/>
              <a:t>2018</a:t>
            </a:r>
          </a:p>
          <a:p>
            <a:pPr lvl="1"/>
            <a:r>
              <a:rPr lang="cs-CZ" altLang="cs-CZ" dirty="0" smtClean="0"/>
              <a:t>Instalace zařízení a vybavení 11/12 2018</a:t>
            </a:r>
            <a:endParaRPr lang="cs-CZ" altLang="cs-CZ" dirty="0"/>
          </a:p>
        </p:txBody>
      </p:sp>
      <p:pic>
        <p:nvPicPr>
          <p:cNvPr id="4" name="obrázek 4" descr="C:\Users\jan.brandejs\Desktop\Poradenství\IROP ISŠ\Fotky\WP_20161103_09_45_47_P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88962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89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100" dirty="0"/>
              <a:t>COV strojírenství a elektrotechniky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sz="2800" b="1" dirty="0"/>
              <a:t>Střední průmyslová škola strojní a elektrotechnická a Vyšší odborná škola, Liberec 1, Masarykova 3, příspěvková </a:t>
            </a:r>
            <a:r>
              <a:rPr lang="cs-CZ" altLang="cs-CZ" sz="2800" b="1" dirty="0" smtClean="0"/>
              <a:t>organizace</a:t>
            </a:r>
          </a:p>
          <a:p>
            <a:r>
              <a:rPr lang="cs-CZ" altLang="cs-CZ" dirty="0"/>
              <a:t>Celkové výdaje projektu: 86,7 mil. Kč</a:t>
            </a:r>
          </a:p>
          <a:p>
            <a:pPr lvl="1"/>
            <a:r>
              <a:rPr lang="cs-CZ" altLang="cs-CZ" dirty="0"/>
              <a:t>Způsobilé výdaje: 82,7 mil. Kč</a:t>
            </a:r>
          </a:p>
          <a:p>
            <a:pPr lvl="2"/>
            <a:r>
              <a:rPr lang="cs-CZ" altLang="cs-CZ" dirty="0"/>
              <a:t>Stavební práce: 46,8 mil. Kč</a:t>
            </a:r>
          </a:p>
          <a:p>
            <a:pPr lvl="2"/>
            <a:r>
              <a:rPr lang="cs-CZ" altLang="cs-CZ" dirty="0"/>
              <a:t>Vybavení - způsobilé: 35,1 mil. Kč (celkem 37,1 mil. Kč)</a:t>
            </a:r>
          </a:p>
          <a:p>
            <a:pPr lvl="2"/>
            <a:r>
              <a:rPr lang="cs-CZ" altLang="cs-CZ" dirty="0"/>
              <a:t>TDI, BOZP: 0,8 mil. Kč</a:t>
            </a:r>
          </a:p>
          <a:p>
            <a:pPr lvl="1"/>
            <a:r>
              <a:rPr lang="cs-CZ" altLang="cs-CZ" dirty="0"/>
              <a:t>Nezpůsobilé výdaje: 4,0 mil. Kč </a:t>
            </a:r>
            <a:r>
              <a:rPr lang="cs-CZ" altLang="cs-CZ" sz="2400" dirty="0"/>
              <a:t>(možné snížení – dle výsledku zadávacího řízení na zhotovitele stavby či dodávky vybavení</a:t>
            </a:r>
            <a:r>
              <a:rPr lang="cs-CZ" altLang="cs-CZ" sz="2400" dirty="0" smtClean="0"/>
              <a:t>)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1631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dirty="0"/>
              <a:t>COV strojírenství a elektrotechniky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3200" b="1" dirty="0"/>
              <a:t>Aktivity </a:t>
            </a:r>
            <a:r>
              <a:rPr lang="cs-CZ" altLang="cs-CZ" sz="3200" b="1" dirty="0" smtClean="0"/>
              <a:t>projektu</a:t>
            </a:r>
          </a:p>
          <a:p>
            <a:r>
              <a:rPr lang="cs-CZ" altLang="cs-CZ" sz="2800" dirty="0" smtClean="0"/>
              <a:t>Vybudování </a:t>
            </a:r>
            <a:r>
              <a:rPr lang="cs-CZ" altLang="cs-CZ" sz="2800" dirty="0"/>
              <a:t>nástavby budovy „B“ v objektu školy – navýšení počtu odborných učeben </a:t>
            </a:r>
          </a:p>
          <a:p>
            <a:r>
              <a:rPr lang="cs-CZ" altLang="cs-CZ" sz="2800" dirty="0"/>
              <a:t>Vybavení do nově vybudovaných a několika stávajících učeben</a:t>
            </a:r>
          </a:p>
          <a:p>
            <a:pPr lvl="1"/>
            <a:r>
              <a:rPr lang="cs-CZ" altLang="cs-CZ" sz="2400" dirty="0"/>
              <a:t>Strojní zařízení</a:t>
            </a:r>
          </a:p>
          <a:p>
            <a:pPr lvl="1"/>
            <a:r>
              <a:rPr lang="cs-CZ" altLang="cs-CZ" sz="2400" dirty="0"/>
              <a:t>Nábytek</a:t>
            </a:r>
          </a:p>
          <a:p>
            <a:pPr lvl="1"/>
            <a:r>
              <a:rPr lang="cs-CZ" altLang="cs-CZ" sz="2400" dirty="0"/>
              <a:t>IT</a:t>
            </a:r>
          </a:p>
          <a:p>
            <a:pPr lvl="1"/>
            <a:r>
              <a:rPr lang="cs-CZ" altLang="cs-CZ" sz="2400" dirty="0" err="1"/>
              <a:t>Mechatronické</a:t>
            </a:r>
            <a:r>
              <a:rPr lang="cs-CZ" altLang="cs-CZ" sz="2400" dirty="0"/>
              <a:t> vybavení</a:t>
            </a:r>
          </a:p>
          <a:p>
            <a:pPr lvl="1"/>
            <a:r>
              <a:rPr lang="cs-CZ" altLang="cs-CZ" sz="2400" dirty="0"/>
              <a:t>Robotické a laserové vybavení</a:t>
            </a:r>
          </a:p>
          <a:p>
            <a:pPr lvl="1"/>
            <a:r>
              <a:rPr lang="cs-CZ" altLang="cs-CZ" sz="2400" dirty="0"/>
              <a:t>Vstřikovací lis na </a:t>
            </a:r>
            <a:r>
              <a:rPr lang="cs-CZ" altLang="cs-CZ" sz="2400" dirty="0" smtClean="0"/>
              <a:t>plasty</a:t>
            </a:r>
            <a:endParaRPr lang="cs-CZ" alt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791815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8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dirty="0"/>
              <a:t>COV strojírenství a elektrotechniky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b="1" dirty="0"/>
              <a:t>Následující postup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dirty="0" smtClean="0"/>
              <a:t>Ukončeny </a:t>
            </a:r>
            <a:r>
              <a:rPr lang="cs-CZ" altLang="cs-CZ" dirty="0"/>
              <a:t>VZ na:</a:t>
            </a:r>
          </a:p>
          <a:p>
            <a:pPr lvl="2"/>
            <a:r>
              <a:rPr lang="cs-CZ" altLang="cs-CZ" sz="2400" dirty="0"/>
              <a:t>stavební práce </a:t>
            </a:r>
          </a:p>
          <a:p>
            <a:pPr marL="685800" lvl="2" indent="0">
              <a:buNone/>
            </a:pPr>
            <a:r>
              <a:rPr lang="cs-CZ" altLang="cs-CZ" sz="2100" dirty="0" smtClean="0"/>
              <a:t>   předáno staveniště</a:t>
            </a:r>
            <a:endParaRPr lang="cs-CZ" altLang="cs-CZ" sz="2100" dirty="0"/>
          </a:p>
          <a:p>
            <a:pPr lvl="2"/>
            <a:r>
              <a:rPr lang="cs-CZ" altLang="cs-CZ" sz="2400" dirty="0"/>
              <a:t>TDI, BOZP</a:t>
            </a:r>
          </a:p>
          <a:p>
            <a:pPr lvl="1"/>
            <a:r>
              <a:rPr lang="cs-CZ" altLang="cs-CZ" sz="2700" dirty="0" smtClean="0"/>
              <a:t>Příprava VZ na</a:t>
            </a:r>
          </a:p>
          <a:p>
            <a:pPr marL="365760" lvl="1" indent="0">
              <a:buNone/>
            </a:pPr>
            <a:r>
              <a:rPr lang="cs-CZ" altLang="cs-CZ" sz="2700" dirty="0"/>
              <a:t> </a:t>
            </a:r>
            <a:r>
              <a:rPr lang="cs-CZ" altLang="cs-CZ" sz="2700" dirty="0" smtClean="0"/>
              <a:t>  vybavení</a:t>
            </a:r>
            <a:endParaRPr lang="cs-CZ" altLang="cs-CZ" sz="2400" dirty="0"/>
          </a:p>
          <a:p>
            <a:pPr lvl="1"/>
            <a:r>
              <a:rPr lang="cs-CZ" altLang="cs-CZ" dirty="0" smtClean="0"/>
              <a:t>Délka </a:t>
            </a:r>
            <a:r>
              <a:rPr lang="cs-CZ" altLang="cs-CZ" dirty="0"/>
              <a:t>realizace stavby 10 měsíců </a:t>
            </a:r>
          </a:p>
          <a:p>
            <a:pPr lvl="1"/>
            <a:r>
              <a:rPr lang="cs-CZ" altLang="cs-CZ" dirty="0"/>
              <a:t>Ukončení stavebních prací: 10/2018</a:t>
            </a:r>
          </a:p>
          <a:p>
            <a:pPr lvl="1"/>
            <a:r>
              <a:rPr lang="cs-CZ" altLang="cs-CZ" dirty="0"/>
              <a:t>Instalace zařízení a vybavení 11/12 </a:t>
            </a:r>
            <a:r>
              <a:rPr lang="cs-CZ" altLang="cs-CZ" dirty="0" smtClean="0"/>
              <a:t>2018</a:t>
            </a:r>
            <a:endParaRPr lang="cs-CZ" alt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48" y="1556791"/>
            <a:ext cx="5650952" cy="28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8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COV Uměleckoprůmyslové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800" b="1" dirty="0"/>
              <a:t>Střední uměleckoprůmyslová škola sklářská, Kamenický Šenov, Havlíčkova 57, příspěvková organizace</a:t>
            </a:r>
            <a:br>
              <a:rPr lang="cs-CZ" altLang="cs-CZ" sz="2800" b="1" dirty="0"/>
            </a:br>
            <a:r>
              <a:rPr lang="cs-CZ" altLang="cs-CZ" sz="2800" dirty="0" smtClean="0"/>
              <a:t>Celkové </a:t>
            </a:r>
            <a:r>
              <a:rPr lang="cs-CZ" altLang="cs-CZ" sz="2800" dirty="0"/>
              <a:t>výdaje </a:t>
            </a:r>
            <a:r>
              <a:rPr lang="cs-CZ" altLang="cs-CZ" sz="2800" dirty="0" smtClean="0"/>
              <a:t>projektu: 71,99 </a:t>
            </a:r>
            <a:r>
              <a:rPr lang="cs-CZ" altLang="cs-CZ" sz="2800" dirty="0"/>
              <a:t>mil. Kč</a:t>
            </a:r>
          </a:p>
          <a:p>
            <a:pPr lvl="1"/>
            <a:r>
              <a:rPr lang="cs-CZ" altLang="cs-CZ" dirty="0"/>
              <a:t>Způsobilé výdaje: 68,9 mil. Kč</a:t>
            </a:r>
          </a:p>
          <a:p>
            <a:pPr lvl="2"/>
            <a:r>
              <a:rPr lang="cs-CZ" altLang="cs-CZ" dirty="0"/>
              <a:t>Stavební práce: </a:t>
            </a:r>
            <a:r>
              <a:rPr lang="cs-CZ" altLang="cs-CZ" dirty="0" smtClean="0"/>
              <a:t>55,2 </a:t>
            </a:r>
            <a:r>
              <a:rPr lang="cs-CZ" altLang="cs-CZ" dirty="0"/>
              <a:t>mil. Kč</a:t>
            </a:r>
          </a:p>
          <a:p>
            <a:pPr lvl="2"/>
            <a:r>
              <a:rPr lang="cs-CZ" altLang="cs-CZ" dirty="0"/>
              <a:t>Vybavení: </a:t>
            </a:r>
            <a:r>
              <a:rPr lang="cs-CZ" altLang="cs-CZ" dirty="0" smtClean="0"/>
              <a:t>12,9 </a:t>
            </a:r>
            <a:r>
              <a:rPr lang="cs-CZ" altLang="cs-CZ" dirty="0"/>
              <a:t>mil. Kč</a:t>
            </a:r>
          </a:p>
          <a:p>
            <a:pPr lvl="2"/>
            <a:r>
              <a:rPr lang="cs-CZ" altLang="cs-CZ" dirty="0"/>
              <a:t>TDI, BOZP: 0,8 mil. Kč</a:t>
            </a:r>
          </a:p>
          <a:p>
            <a:pPr lvl="1"/>
            <a:r>
              <a:rPr lang="cs-CZ" altLang="cs-CZ" dirty="0"/>
              <a:t>Nezpůsobilé výdaje: </a:t>
            </a:r>
            <a:r>
              <a:rPr lang="cs-CZ" altLang="cs-CZ" dirty="0" smtClean="0"/>
              <a:t>3,1 mil. </a:t>
            </a:r>
            <a:r>
              <a:rPr lang="cs-CZ" altLang="cs-CZ" smtClean="0"/>
              <a:t>Kč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7872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LK_sablona">
  <a:themeElements>
    <a:clrScheme name="LK2">
      <a:dk1>
        <a:sysClr val="windowText" lastClr="000000"/>
      </a:dk1>
      <a:lt1>
        <a:srgbClr val="D8D8D8"/>
      </a:lt1>
      <a:dk2>
        <a:srgbClr val="A7143F"/>
      </a:dk2>
      <a:lt2>
        <a:srgbClr val="F2F2F2"/>
      </a:lt2>
      <a:accent1>
        <a:srgbClr val="A7143F"/>
      </a:accent1>
      <a:accent2>
        <a:srgbClr val="D8D8D8"/>
      </a:accent2>
      <a:accent3>
        <a:srgbClr val="FFFFFF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2ABF6FF054674DAB71197542992782" ma:contentTypeVersion="11" ma:contentTypeDescription="Vytvoří nový dokument" ma:contentTypeScope="" ma:versionID="48fbd3b5d95600b54fe6aa5c37ac32c3">
  <xsd:schema xmlns:xsd="http://www.w3.org/2001/XMLSchema" xmlns:xs="http://www.w3.org/2001/XMLSchema" xmlns:p="http://schemas.microsoft.com/office/2006/metadata/properties" xmlns:ns2="050926a8-9408-4285-868e-127d9b0cf5e5" targetNamespace="http://schemas.microsoft.com/office/2006/metadata/properties" ma:root="true" ma:fieldsID="68efee6a92326173d1aac451b7648fe6" ns2:_="">
    <xsd:import namespace="050926a8-9408-4285-868e-127d9b0cf5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926a8-9408-4285-868e-127d9b0cf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919779-428E-4537-A69B-50F59B5E48D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D1906-8AC3-48AF-B2BE-3B9A05A0E09D}"/>
</file>

<file path=customXml/itemProps3.xml><?xml version="1.0" encoding="utf-8"?>
<ds:datastoreItem xmlns:ds="http://schemas.openxmlformats.org/officeDocument/2006/customXml" ds:itemID="{8F364987-6E68-4FDA-B6E3-61202176E4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PILK_sablona</Template>
  <TotalTime>1046</TotalTime>
  <Words>1463</Words>
  <Application>Microsoft Office PowerPoint</Application>
  <PresentationFormat>Předvádění na obrazovce (4:3)</PresentationFormat>
  <Paragraphs>277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 New Roman</vt:lpstr>
      <vt:lpstr>Tw Cen MT</vt:lpstr>
      <vt:lpstr>Wingdings</vt:lpstr>
      <vt:lpstr>Wingdings 2</vt:lpstr>
      <vt:lpstr>PILK_sablona</vt:lpstr>
      <vt:lpstr>Prezentace aplikace PowerPoint</vt:lpstr>
      <vt:lpstr>Přehled center odborného vzdělávání (cov)</vt:lpstr>
      <vt:lpstr>COV Automobilového průmyslu</vt:lpstr>
      <vt:lpstr>COV Automobilového průmyslu</vt:lpstr>
      <vt:lpstr>COV Automobilového průmyslu</vt:lpstr>
      <vt:lpstr>COV strojírenství a elektrotechniky</vt:lpstr>
      <vt:lpstr>COV strojírenství a elektrotechniky</vt:lpstr>
      <vt:lpstr>COV strojírenství a elektrotechniky</vt:lpstr>
      <vt:lpstr>COV Uměleckoprůmyslové</vt:lpstr>
      <vt:lpstr>COV Uměleckoprůmyslové</vt:lpstr>
      <vt:lpstr>COV Uměleckoprůmyslové</vt:lpstr>
      <vt:lpstr>cov technické</vt:lpstr>
      <vt:lpstr>cov technické</vt:lpstr>
      <vt:lpstr>cov technické</vt:lpstr>
      <vt:lpstr>COV SLUŽEB</vt:lpstr>
      <vt:lpstr>COV SLUŽEB</vt:lpstr>
      <vt:lpstr>COV SLUŽEB</vt:lpstr>
      <vt:lpstr>COV ZEMĚDĚLSTVÍ</vt:lpstr>
      <vt:lpstr>COV ZEMĚDĚLSTVÍ</vt:lpstr>
      <vt:lpstr>COV ZEMĚDĚLSTVÍ</vt:lpstr>
      <vt:lpstr>COV Strojírenství a informatiky</vt:lpstr>
      <vt:lpstr>COV Strojírenství a informatiky</vt:lpstr>
      <vt:lpstr>COV Strojírenství a informatiky</vt:lpstr>
      <vt:lpstr>COV ŘEMESEL</vt:lpstr>
      <vt:lpstr>COV ŘEMESEL</vt:lpstr>
      <vt:lpstr>COV ŘEMESEL</vt:lpstr>
      <vt:lpstr>termíny a rizika</vt:lpstr>
      <vt:lpstr>Prezentace aplikace PowerPoint</vt:lpstr>
    </vt:vector>
  </TitlesOfParts>
  <Company>Krajský úřad Libereckého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Siftova Zuzana</dc:creator>
  <cp:lastModifiedBy>KR-LIBERECKY\mazalova_dvorskaj</cp:lastModifiedBy>
  <cp:revision>101</cp:revision>
  <cp:lastPrinted>2018-02-20T07:30:49Z</cp:lastPrinted>
  <dcterms:created xsi:type="dcterms:W3CDTF">2017-03-27T13:57:49Z</dcterms:created>
  <dcterms:modified xsi:type="dcterms:W3CDTF">2018-02-20T07:30:51Z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0x010100DF2ABF6FF054674DAB71197542992782</vt:lpwstr>
  </property>
</Properties>
</file>